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handoutMasterIdLst>
    <p:handoutMasterId r:id="rId25"/>
  </p:handoutMasterIdLst>
  <p:sldIdLst>
    <p:sldId id="256" r:id="rId2"/>
    <p:sldId id="257" r:id="rId3"/>
    <p:sldId id="264" r:id="rId4"/>
    <p:sldId id="294" r:id="rId5"/>
    <p:sldId id="297" r:id="rId6"/>
    <p:sldId id="298" r:id="rId7"/>
    <p:sldId id="299" r:id="rId8"/>
    <p:sldId id="301" r:id="rId9"/>
    <p:sldId id="300" r:id="rId10"/>
    <p:sldId id="302" r:id="rId11"/>
    <p:sldId id="295" r:id="rId12"/>
    <p:sldId id="296" r:id="rId13"/>
    <p:sldId id="303" r:id="rId14"/>
    <p:sldId id="307" r:id="rId15"/>
    <p:sldId id="308" r:id="rId16"/>
    <p:sldId id="304" r:id="rId17"/>
    <p:sldId id="305" r:id="rId18"/>
    <p:sldId id="306" r:id="rId19"/>
    <p:sldId id="312" r:id="rId20"/>
    <p:sldId id="309" r:id="rId21"/>
    <p:sldId id="310" r:id="rId22"/>
    <p:sldId id="268"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7B82"/>
    <a:srgbClr val="BD959B"/>
    <a:srgbClr val="E7D6CC"/>
    <a:srgbClr val="614F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85"/>
    <p:restoredTop sz="94697"/>
  </p:normalViewPr>
  <p:slideViewPr>
    <p:cSldViewPr snapToGrid="0" showGuides="1">
      <p:cViewPr varScale="1">
        <p:scale>
          <a:sx n="108" d="100"/>
          <a:sy n="108" d="100"/>
        </p:scale>
        <p:origin x="552"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2021/12/12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57396F-D6B8-4C5E-853C-2884AE78389E}" type="datetimeFigureOut">
              <a:rPr lang="zh-CN" altLang="en-US" smtClean="0"/>
              <a:t>2021/12/12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C7A8D3-8CB1-4C0C-902A-6F0A476F3C1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5.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image" Target="../media/image20.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21.pn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hyperlink" Target="https://www.kaggle.com/deeprajbasu/exploringbikesharingdata"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sp>
        <p:nvSpPr>
          <p:cNvPr id="12" name="文本框 11"/>
          <p:cNvSpPr txBox="1"/>
          <p:nvPr/>
        </p:nvSpPr>
        <p:spPr>
          <a:xfrm>
            <a:off x="3272800" y="3999132"/>
            <a:ext cx="5646399" cy="523220"/>
          </a:xfrm>
          <a:prstGeom prst="rect">
            <a:avLst/>
          </a:prstGeom>
          <a:noFill/>
        </p:spPr>
        <p:txBody>
          <a:bodyPr wrap="square" rtlCol="0">
            <a:spAutoFit/>
          </a:bodyPr>
          <a:lstStyle/>
          <a:p>
            <a:pPr algn="ctr"/>
            <a:r>
              <a:rPr lang="en-US" altLang="zh-CN" sz="2600" dirty="0">
                <a:solidFill>
                  <a:srgbClr val="AD7B82"/>
                </a:solidFill>
                <a:latin typeface="微软雅黑" panose="020B0503020204020204" pitchFamily="34" charset="-122"/>
                <a:ea typeface="微软雅黑" panose="020B0503020204020204" pitchFamily="34" charset="-122"/>
              </a:rPr>
              <a:t>Team13</a:t>
            </a:r>
            <a:r>
              <a:rPr lang="zh-CN" altLang="en-US" sz="2600" dirty="0">
                <a:solidFill>
                  <a:srgbClr val="AD7B82"/>
                </a:solidFill>
                <a:latin typeface="微软雅黑" panose="020B0503020204020204" pitchFamily="34" charset="-122"/>
                <a:ea typeface="微软雅黑" panose="020B0503020204020204" pitchFamily="34" charset="-122"/>
              </a:rPr>
              <a:t>：</a:t>
            </a:r>
            <a:r>
              <a:rPr lang="ko-KR" altLang="en-US" sz="2800" kern="0" dirty="0">
                <a:solidFill>
                  <a:prstClr val="white"/>
                </a:solidFill>
                <a:latin typeface="方正清刻本悦宋简体"/>
                <a:ea typeface="方正清刻本悦宋简体"/>
              </a:rPr>
              <a:t> </a:t>
            </a:r>
            <a:r>
              <a:rPr lang="ko-KR" altLang="en-US" sz="2800" kern="0" dirty="0" err="1">
                <a:solidFill>
                  <a:srgbClr val="AD7B82"/>
                </a:solidFill>
                <a:latin typeface="方正清刻本悦宋简体"/>
                <a:ea typeface="方正清刻本悦宋简体"/>
              </a:rPr>
              <a:t>황자신</a:t>
            </a:r>
            <a:r>
              <a:rPr lang="zh-CN" altLang="en-US" sz="2800" kern="0" dirty="0">
                <a:solidFill>
                  <a:srgbClr val="AD7B82"/>
                </a:solidFill>
                <a:latin typeface="方正清刻本悦宋简体"/>
                <a:ea typeface="方正清刻本悦宋简体"/>
              </a:rPr>
              <a:t>   </a:t>
            </a:r>
            <a:r>
              <a:rPr lang="ko-KR" altLang="en-US" sz="2800" kern="0" dirty="0" err="1">
                <a:solidFill>
                  <a:srgbClr val="AD7B82"/>
                </a:solidFill>
                <a:latin typeface="方正清刻本悦宋简体"/>
                <a:ea typeface="方正清刻本悦宋简体"/>
              </a:rPr>
              <a:t>어즉민</a:t>
            </a:r>
            <a:r>
              <a:rPr lang="ko-KR" altLang="en-US" sz="2800" kern="0" dirty="0">
                <a:solidFill>
                  <a:srgbClr val="AD7B82"/>
                </a:solidFill>
                <a:latin typeface="方正清刻本悦宋简体"/>
                <a:ea typeface="方正清刻本悦宋简体"/>
              </a:rPr>
              <a:t> 이건희</a:t>
            </a:r>
            <a:endParaRPr lang="zh-CN" altLang="en-US" sz="2600" dirty="0">
              <a:solidFill>
                <a:srgbClr val="AD7B82"/>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735858" y="3326366"/>
            <a:ext cx="6417040" cy="381515"/>
          </a:xfrm>
          <a:prstGeom prst="rect">
            <a:avLst/>
          </a:prstGeom>
          <a:noFill/>
        </p:spPr>
        <p:txBody>
          <a:bodyPr wrap="square" rtlCol="0">
            <a:spAutoFit/>
          </a:bodyPr>
          <a:lstStyle/>
          <a:p>
            <a:pPr algn="ctr">
              <a:lnSpc>
                <a:spcPct val="150000"/>
              </a:lnSpc>
            </a:pPr>
            <a:r>
              <a:rPr lang="en-US" altLang="zh-CN" sz="1400" kern="0" dirty="0">
                <a:solidFill>
                  <a:srgbClr val="AD7B82"/>
                </a:solidFill>
                <a:ea typeface="微软雅黑" panose="020B0503020204020204" charset="-122"/>
              </a:rPr>
              <a:t>rent the bicycle and return to the different place for the bike sharing purpose</a:t>
            </a:r>
            <a:endParaRPr lang="en-US" altLang="zh-CN" sz="1400" dirty="0">
              <a:solidFill>
                <a:srgbClr val="AD7B82"/>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1033671" y="1982774"/>
            <a:ext cx="9223512" cy="1200329"/>
          </a:xfrm>
          <a:prstGeom prst="rect">
            <a:avLst/>
          </a:prstGeom>
          <a:noFill/>
        </p:spPr>
        <p:txBody>
          <a:bodyPr wrap="square" rtlCol="0">
            <a:spAutoFit/>
          </a:bodyPr>
          <a:lstStyle/>
          <a:p>
            <a:pPr algn="dist"/>
            <a:r>
              <a:rPr lang="en-US" altLang="zh-CN" sz="7200" dirty="0">
                <a:gradFill>
                  <a:gsLst>
                    <a:gs pos="50000">
                      <a:srgbClr val="AD7B82">
                        <a:alpha val="80000"/>
                      </a:srgbClr>
                    </a:gs>
                    <a:gs pos="14000">
                      <a:srgbClr val="AD7B82"/>
                    </a:gs>
                    <a:gs pos="93000">
                      <a:srgbClr val="AD7B82">
                        <a:alpha val="0"/>
                      </a:srgbClr>
                    </a:gs>
                  </a:gsLst>
                  <a:lin ang="5400000" scaled="1"/>
                </a:gradFill>
                <a:latin typeface="方正悠宋体加粗" panose="02010600010101010101" charset="-122"/>
                <a:ea typeface="方正悠宋体加粗" panose="02010600010101010101" charset="-122"/>
              </a:rPr>
              <a:t>Bike Sharing</a:t>
            </a:r>
            <a:r>
              <a:rPr lang="zh-CN" altLang="en-US" sz="7200" dirty="0">
                <a:gradFill>
                  <a:gsLst>
                    <a:gs pos="50000">
                      <a:srgbClr val="AD7B82">
                        <a:alpha val="80000"/>
                      </a:srgbClr>
                    </a:gs>
                    <a:gs pos="14000">
                      <a:srgbClr val="AD7B82"/>
                    </a:gs>
                    <a:gs pos="93000">
                      <a:srgbClr val="AD7B82">
                        <a:alpha val="0"/>
                      </a:srgbClr>
                    </a:gs>
                  </a:gsLst>
                  <a:lin ang="5400000" scaled="1"/>
                </a:gradFill>
                <a:latin typeface="方正悠宋体加粗" panose="02010600010101010101" charset="-122"/>
                <a:ea typeface="方正悠宋体加粗" panose="02010600010101010101" charset="-122"/>
              </a:rPr>
              <a:t> </a:t>
            </a:r>
            <a:r>
              <a:rPr lang="en-US" altLang="zh-CN" sz="7200" dirty="0">
                <a:gradFill>
                  <a:gsLst>
                    <a:gs pos="50000">
                      <a:srgbClr val="AD7B82">
                        <a:alpha val="80000"/>
                      </a:srgbClr>
                    </a:gs>
                    <a:gs pos="14000">
                      <a:srgbClr val="AD7B82"/>
                    </a:gs>
                    <a:gs pos="93000">
                      <a:srgbClr val="AD7B82">
                        <a:alpha val="0"/>
                      </a:srgbClr>
                    </a:gs>
                  </a:gsLst>
                  <a:lin ang="5400000" scaled="1"/>
                </a:gradFill>
                <a:latin typeface="方正悠宋体加粗" panose="02010600010101010101" charset="-122"/>
                <a:ea typeface="方正悠宋体加粗" panose="02010600010101010101" charset="-122"/>
              </a:rPr>
              <a:t>System</a:t>
            </a:r>
            <a:r>
              <a:rPr lang="zh-CN" altLang="en-US" sz="7200" dirty="0">
                <a:gradFill>
                  <a:gsLst>
                    <a:gs pos="50000">
                      <a:srgbClr val="AD7B82">
                        <a:alpha val="80000"/>
                      </a:srgbClr>
                    </a:gs>
                    <a:gs pos="14000">
                      <a:srgbClr val="AD7B82"/>
                    </a:gs>
                    <a:gs pos="93000">
                      <a:srgbClr val="AD7B82">
                        <a:alpha val="0"/>
                      </a:srgbClr>
                    </a:gs>
                  </a:gsLst>
                  <a:lin ang="5400000" scaled="1"/>
                </a:gradFill>
                <a:latin typeface="方正悠宋体加粗" panose="02010600010101010101" charset="-122"/>
                <a:ea typeface="方正悠宋体加粗" panose="02010600010101010101" charset="-122"/>
              </a:rPr>
              <a:t>     </a:t>
            </a:r>
          </a:p>
        </p:txBody>
      </p:sp>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4"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08772" y="330984"/>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202457" y="1616411"/>
            <a:ext cx="7373336" cy="1015663"/>
          </a:xfrm>
          <a:prstGeom prst="rect">
            <a:avLst/>
          </a:prstGeom>
          <a:noFill/>
        </p:spPr>
        <p:txBody>
          <a:bodyPr wrap="square" rtlCol="0">
            <a:spAutoFit/>
          </a:bodyPr>
          <a:lstStyle/>
          <a:p>
            <a:r>
              <a:rPr lang="en-US" altLang="zh-CN" dirty="0"/>
              <a:t>Step4</a:t>
            </a:r>
            <a:r>
              <a:rPr lang="zh-CN" altLang="zh-CN" dirty="0"/>
              <a:t>：</a:t>
            </a:r>
            <a:r>
              <a:rPr lang="en-US" altLang="zh-CN" dirty="0"/>
              <a:t>Use line plot to guess bike demand </a:t>
            </a:r>
            <a:endParaRPr lang="zh-CN" altLang="zh-CN" dirty="0"/>
          </a:p>
          <a:p>
            <a:endParaRPr lang="zh-CN" altLang="zh-CN" dirty="0"/>
          </a:p>
          <a:p>
            <a:endParaRPr lang="zh-CN" altLang="zh-CN" sz="2400" dirty="0"/>
          </a:p>
        </p:txBody>
      </p:sp>
      <p:sp>
        <p:nvSpPr>
          <p:cNvPr id="23" name="PA_文本框 2"/>
          <p:cNvSpPr txBox="1"/>
          <p:nvPr>
            <p:custDataLst>
              <p:tags r:id="rId1"/>
            </p:custDataLst>
          </p:nvPr>
        </p:nvSpPr>
        <p:spPr>
          <a:xfrm>
            <a:off x="0" y="95950"/>
            <a:ext cx="9455727" cy="1790042"/>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2: </a:t>
            </a:r>
            <a:r>
              <a:rPr lang="en-US" altLang="zh-CN" sz="4800" b="0" dirty="0">
                <a:solidFill>
                  <a:srgbClr val="AD7B82"/>
                </a:solidFill>
                <a:latin typeface="微软雅黑" panose="020B0503020204020204" pitchFamily="34" charset="-122"/>
                <a:cs typeface="+mn-ea"/>
                <a:sym typeface="+mn-lt"/>
              </a:rPr>
              <a:t>Analyze previous approaches</a:t>
            </a:r>
            <a:endParaRPr lang="zh-CN" altLang="en-US" sz="4800" b="0" dirty="0">
              <a:solidFill>
                <a:srgbClr val="AD7B82"/>
              </a:solidFill>
              <a:latin typeface="微软雅黑" panose="020B0503020204020204" pitchFamily="34" charset="-122"/>
              <a:cs typeface="+mn-ea"/>
              <a:sym typeface="+mn-lt"/>
            </a:endParaRPr>
          </a:p>
          <a:p>
            <a:pPr algn="ct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3074" name="officeArt object" descr="图像">
            <a:extLst>
              <a:ext uri="{FF2B5EF4-FFF2-40B4-BE49-F238E27FC236}">
                <a16:creationId xmlns:a16="http://schemas.microsoft.com/office/drawing/2014/main" id="{75B053C1-62EE-0E4C-876D-54D265094A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0768" y="2719648"/>
            <a:ext cx="3960872" cy="2650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073" name="Picture 1" descr="图像">
            <a:extLst>
              <a:ext uri="{FF2B5EF4-FFF2-40B4-BE49-F238E27FC236}">
                <a16:creationId xmlns:a16="http://schemas.microsoft.com/office/drawing/2014/main" id="{8B7346A9-45C9-5B45-BD28-72A203FC3D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4696" y="2773678"/>
            <a:ext cx="3687879" cy="257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 name="Rectangle 3">
            <a:extLst>
              <a:ext uri="{FF2B5EF4-FFF2-40B4-BE49-F238E27FC236}">
                <a16:creationId xmlns:a16="http://schemas.microsoft.com/office/drawing/2014/main" id="{3AE89605-B50A-4444-89AC-9AAD2831FAAF}"/>
              </a:ext>
            </a:extLst>
          </p:cNvPr>
          <p:cNvSpPr>
            <a:spLocks noChangeArrowheads="1"/>
          </p:cNvSpPr>
          <p:nvPr/>
        </p:nvSpPr>
        <p:spPr bwMode="auto">
          <a:xfrm>
            <a:off x="1891684" y="272950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a:extLst>
              <a:ext uri="{FF2B5EF4-FFF2-40B4-BE49-F238E27FC236}">
                <a16:creationId xmlns:a16="http://schemas.microsoft.com/office/drawing/2014/main" id="{F392795B-2199-E741-8265-358335105DB8}"/>
              </a:ext>
            </a:extLst>
          </p:cNvPr>
          <p:cNvSpPr>
            <a:spLocks noChangeArrowheads="1"/>
          </p:cNvSpPr>
          <p:nvPr/>
        </p:nvSpPr>
        <p:spPr bwMode="auto">
          <a:xfrm>
            <a:off x="1891684" y="31867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5">
            <a:extLst>
              <a:ext uri="{FF2B5EF4-FFF2-40B4-BE49-F238E27FC236}">
                <a16:creationId xmlns:a16="http://schemas.microsoft.com/office/drawing/2014/main" id="{E3710540-63AF-D846-A5DD-8962560C1CE0}"/>
              </a:ext>
            </a:extLst>
          </p:cNvPr>
          <p:cNvSpPr>
            <a:spLocks noChangeArrowheads="1"/>
          </p:cNvSpPr>
          <p:nvPr/>
        </p:nvSpPr>
        <p:spPr bwMode="auto">
          <a:xfrm>
            <a:off x="1891684" y="31867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6773745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560581" y="1416525"/>
            <a:ext cx="8060105" cy="1723549"/>
          </a:xfrm>
          <a:prstGeom prst="rect">
            <a:avLst/>
          </a:prstGeom>
          <a:noFill/>
        </p:spPr>
        <p:txBody>
          <a:bodyPr wrap="square" rtlCol="0">
            <a:spAutoFit/>
          </a:bodyPr>
          <a:lstStyle/>
          <a:p>
            <a:r>
              <a:rPr lang="en-US" altLang="zh-CN" sz="2400" dirty="0"/>
              <a:t>survey general existing approach , algorithms </a:t>
            </a:r>
          </a:p>
          <a:p>
            <a:r>
              <a:rPr lang="en-US" altLang="zh-CN" b="1" dirty="0"/>
              <a:t>Previous version</a:t>
            </a:r>
            <a:r>
              <a:rPr lang="en-US" altLang="zh-CN" dirty="0"/>
              <a:t>: use </a:t>
            </a:r>
            <a:r>
              <a:rPr lang="en-US" altLang="zh-CN" dirty="0" err="1"/>
              <a:t>Pandas_profiling</a:t>
            </a:r>
            <a:r>
              <a:rPr lang="en-US" altLang="zh-CN" dirty="0"/>
              <a:t>, generate box plot</a:t>
            </a:r>
            <a:endParaRPr lang="zh-CN" altLang="zh-CN" dirty="0"/>
          </a:p>
          <a:p>
            <a:r>
              <a:rPr lang="en-US" altLang="zh-CN" b="1" dirty="0"/>
              <a:t>Our team</a:t>
            </a:r>
            <a:r>
              <a:rPr lang="en-US" altLang="zh-CN" dirty="0"/>
              <a:t>: </a:t>
            </a:r>
            <a:r>
              <a:rPr lang="it-IT" altLang="zh-CN" dirty="0"/>
              <a:t>Non-</a:t>
            </a:r>
            <a:r>
              <a:rPr lang="it-IT" altLang="zh-CN" dirty="0" err="1"/>
              <a:t>parametric</a:t>
            </a:r>
            <a:r>
              <a:rPr lang="it-IT" altLang="zh-CN" dirty="0"/>
              <a:t> </a:t>
            </a:r>
            <a:r>
              <a:rPr lang="it-IT" altLang="zh-CN" dirty="0" err="1"/>
              <a:t>tes</a:t>
            </a:r>
            <a:r>
              <a:rPr lang="en-US" altLang="zh-CN" dirty="0"/>
              <a:t>t, Hypothesis test, calculate correlation </a:t>
            </a:r>
            <a:r>
              <a:rPr lang="it-IT" altLang="zh-CN" dirty="0" err="1"/>
              <a:t>coefficient</a:t>
            </a:r>
            <a:r>
              <a:rPr lang="zh-CN" altLang="zh-CN" dirty="0"/>
              <a:t>，</a:t>
            </a:r>
            <a:r>
              <a:rPr lang="it-IT" altLang="zh-CN" dirty="0"/>
              <a:t>random </a:t>
            </a:r>
            <a:r>
              <a:rPr lang="it-IT" altLang="zh-CN" dirty="0" err="1"/>
              <a:t>forest</a:t>
            </a:r>
            <a:r>
              <a:rPr lang="it-IT" altLang="zh-CN" dirty="0"/>
              <a:t> </a:t>
            </a:r>
            <a:r>
              <a:rPr lang="it-IT" altLang="zh-CN" dirty="0" err="1"/>
              <a:t>algorithm</a:t>
            </a:r>
            <a:endParaRPr lang="zh-CN" altLang="zh-CN" dirty="0"/>
          </a:p>
          <a:p>
            <a:endParaRPr lang="zh-CN" altLang="zh-CN" sz="2400" dirty="0"/>
          </a:p>
        </p:txBody>
      </p:sp>
      <p:sp>
        <p:nvSpPr>
          <p:cNvPr id="23" name="PA_文本框 2"/>
          <p:cNvSpPr txBox="1"/>
          <p:nvPr>
            <p:custDataLst>
              <p:tags r:id="rId1"/>
            </p:custDataLst>
          </p:nvPr>
        </p:nvSpPr>
        <p:spPr>
          <a:xfrm>
            <a:off x="-142624" y="288330"/>
            <a:ext cx="8646511" cy="768352"/>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000" b="0" dirty="0">
                <a:solidFill>
                  <a:srgbClr val="AD7B82"/>
                </a:solidFill>
                <a:latin typeface="方正悠宋体加粗" panose="02010600010101010101" charset="-122"/>
                <a:ea typeface="方正悠宋体加粗" panose="02010600010101010101" charset="-122"/>
                <a:cs typeface="+mn-ea"/>
                <a:sym typeface="+mn-lt"/>
              </a:rPr>
              <a:t>3: Modeling</a:t>
            </a:r>
            <a:r>
              <a:rPr lang="zh-CN" altLang="en-US" sz="4000" b="0" dirty="0">
                <a:solidFill>
                  <a:srgbClr val="AD7B82"/>
                </a:solidFill>
                <a:latin typeface="方正悠宋体加粗" panose="02010600010101010101" charset="-122"/>
                <a:ea typeface="方正悠宋体加粗" panose="02010600010101010101" charset="-122"/>
                <a:cs typeface="+mn-ea"/>
                <a:sym typeface="+mn-lt"/>
              </a:rPr>
              <a:t> </a:t>
            </a:r>
            <a:r>
              <a:rPr lang="en-US" altLang="zh-CN" sz="4000" b="0" dirty="0">
                <a:solidFill>
                  <a:srgbClr val="AD7B82"/>
                </a:solidFill>
                <a:latin typeface="方正悠宋体加粗" panose="02010600010101010101" charset="-122"/>
                <a:ea typeface="方正悠宋体加粗" panose="02010600010101010101" charset="-122"/>
                <a:cs typeface="+mn-ea"/>
                <a:sym typeface="+mn-lt"/>
              </a:rPr>
              <a:t>new methodology</a:t>
            </a:r>
            <a:endParaRPr lang="zh-CN" altLang="en-US" sz="4000" b="0" dirty="0">
              <a:solidFill>
                <a:srgbClr val="AD7B82"/>
              </a:solidFill>
              <a:latin typeface="方正悠宋体加粗" panose="02010600010101010101" charset="-122"/>
              <a:ea typeface="方正悠宋体加粗" panose="02010600010101010101" charset="-122"/>
              <a:cs typeface="+mn-ea"/>
              <a:sym typeface="+mn-lt"/>
            </a:endParaRPr>
          </a:p>
        </p:txBody>
      </p:sp>
      <p:sp>
        <p:nvSpPr>
          <p:cNvPr id="11" name="文本框 10">
            <a:extLst>
              <a:ext uri="{FF2B5EF4-FFF2-40B4-BE49-F238E27FC236}">
                <a16:creationId xmlns:a16="http://schemas.microsoft.com/office/drawing/2014/main" id="{DF9EB7A0-EB0D-0F44-AE4D-3CC71767BB68}"/>
              </a:ext>
            </a:extLst>
          </p:cNvPr>
          <p:cNvSpPr txBox="1"/>
          <p:nvPr/>
        </p:nvSpPr>
        <p:spPr>
          <a:xfrm>
            <a:off x="1560581" y="2913678"/>
            <a:ext cx="8060105" cy="3046988"/>
          </a:xfrm>
          <a:prstGeom prst="rect">
            <a:avLst/>
          </a:prstGeom>
          <a:noFill/>
        </p:spPr>
        <p:txBody>
          <a:bodyPr wrap="square" rtlCol="0">
            <a:spAutoFit/>
          </a:bodyPr>
          <a:lstStyle/>
          <a:p>
            <a:r>
              <a:rPr lang="en-US" altLang="zh-CN" sz="2400" dirty="0"/>
              <a:t>relevance of the presented differentiation</a:t>
            </a:r>
            <a:endParaRPr lang="zh-CN" altLang="zh-CN" sz="2400" dirty="0"/>
          </a:p>
          <a:p>
            <a:r>
              <a:rPr lang="en-US" altLang="zh-CN" b="1" dirty="0"/>
              <a:t>Previous version</a:t>
            </a:r>
            <a:r>
              <a:rPr lang="en-US" altLang="zh-CN" dirty="0"/>
              <a:t>: The first step is to chart the data separately. In the absence of a definite correlation, conclusions are unconvincing. Then the last step of bike demand prediction, which only studies the two influencing factors of temperature and body temperature.</a:t>
            </a:r>
            <a:endParaRPr lang="zh-CN" altLang="zh-CN" dirty="0"/>
          </a:p>
          <a:p>
            <a:r>
              <a:rPr lang="en-US" altLang="zh-CN" b="1" dirty="0"/>
              <a:t>Our team</a:t>
            </a:r>
            <a:r>
              <a:rPr lang="en-US" altLang="zh-CN" dirty="0"/>
              <a:t>: We want to improve the following three points. The first is to check whether there are a lot of outliers. The second point is to use hypothesis testing to find out the potential influencing factors. The third point is to determine whether the correlation is strong.</a:t>
            </a:r>
            <a:endParaRPr lang="zh-CN" altLang="zh-CN" dirty="0"/>
          </a:p>
          <a:p>
            <a:endParaRPr lang="zh-CN" altLang="zh-CN" sz="2400" dirty="0"/>
          </a:p>
        </p:txBody>
      </p:sp>
    </p:spTree>
    <p:extLst>
      <p:ext uri="{BB962C8B-B14F-4D97-AF65-F5344CB8AC3E}">
        <p14:creationId xmlns:p14="http://schemas.microsoft.com/office/powerpoint/2010/main" val="31301456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195745" y="1614338"/>
            <a:ext cx="8060105" cy="738664"/>
          </a:xfrm>
          <a:prstGeom prst="rect">
            <a:avLst/>
          </a:prstGeom>
          <a:noFill/>
        </p:spPr>
        <p:txBody>
          <a:bodyPr wrap="square" rtlCol="0">
            <a:spAutoFit/>
          </a:bodyPr>
          <a:lstStyle/>
          <a:p>
            <a:r>
              <a:rPr lang="en-US" altLang="zh-CN" dirty="0"/>
              <a:t>Extract the database.</a:t>
            </a:r>
            <a:endParaRPr lang="zh-CN" altLang="zh-CN" dirty="0"/>
          </a:p>
          <a:p>
            <a:endParaRPr lang="zh-CN" altLang="zh-CN" sz="2400" dirty="0"/>
          </a:p>
        </p:txBody>
      </p:sp>
      <p:sp>
        <p:nvSpPr>
          <p:cNvPr id="23" name="PA_文本框 2"/>
          <p:cNvSpPr txBox="1"/>
          <p:nvPr>
            <p:custDataLst>
              <p:tags r:id="rId1"/>
            </p:custDataLst>
          </p:nvPr>
        </p:nvSpPr>
        <p:spPr>
          <a:xfrm>
            <a:off x="510814" y="494311"/>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4: Analyzing Data</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11" name="图片 10">
            <a:extLst>
              <a:ext uri="{FF2B5EF4-FFF2-40B4-BE49-F238E27FC236}">
                <a16:creationId xmlns:a16="http://schemas.microsoft.com/office/drawing/2014/main" id="{7780715D-D94D-B34A-8856-4681DD44638C}"/>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532021" y="2231886"/>
            <a:ext cx="2222500" cy="2209165"/>
          </a:xfrm>
          <a:prstGeom prst="rect">
            <a:avLst/>
          </a:prstGeom>
        </p:spPr>
      </p:pic>
      <p:sp>
        <p:nvSpPr>
          <p:cNvPr id="12" name="文本框 11">
            <a:extLst>
              <a:ext uri="{FF2B5EF4-FFF2-40B4-BE49-F238E27FC236}">
                <a16:creationId xmlns:a16="http://schemas.microsoft.com/office/drawing/2014/main" id="{4FCA371E-11F9-1F48-8DE2-D0A6770669C0}"/>
              </a:ext>
            </a:extLst>
          </p:cNvPr>
          <p:cNvSpPr txBox="1"/>
          <p:nvPr/>
        </p:nvSpPr>
        <p:spPr>
          <a:xfrm>
            <a:off x="2631816" y="4874330"/>
            <a:ext cx="8060105" cy="1015663"/>
          </a:xfrm>
          <a:prstGeom prst="rect">
            <a:avLst/>
          </a:prstGeom>
          <a:noFill/>
        </p:spPr>
        <p:txBody>
          <a:bodyPr wrap="square" rtlCol="0">
            <a:spAutoFit/>
          </a:bodyPr>
          <a:lstStyle/>
          <a:p>
            <a:r>
              <a:rPr lang="en-US" altLang="zh-CN" dirty="0"/>
              <a:t>There is no null value in the visible data. The casual, registered and count in the test set need to be filled after we make predictions later.</a:t>
            </a:r>
            <a:endParaRPr lang="zh-CN" altLang="zh-CN" dirty="0"/>
          </a:p>
          <a:p>
            <a:endParaRPr lang="zh-CN" altLang="zh-CN" sz="2400" dirty="0"/>
          </a:p>
        </p:txBody>
      </p:sp>
    </p:spTree>
    <p:extLst>
      <p:ext uri="{BB962C8B-B14F-4D97-AF65-F5344CB8AC3E}">
        <p14:creationId xmlns:p14="http://schemas.microsoft.com/office/powerpoint/2010/main" val="7400106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22527" y="568170"/>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195745" y="1614338"/>
            <a:ext cx="8060105" cy="1569660"/>
          </a:xfrm>
          <a:prstGeom prst="rect">
            <a:avLst/>
          </a:prstGeom>
          <a:noFill/>
        </p:spPr>
        <p:txBody>
          <a:bodyPr wrap="square" rtlCol="0">
            <a:spAutoFit/>
          </a:bodyPr>
          <a:lstStyle/>
          <a:p>
            <a:r>
              <a:rPr lang="en-US" altLang="zh-CN" dirty="0"/>
              <a:t>Data observation</a:t>
            </a:r>
          </a:p>
          <a:p>
            <a:r>
              <a:rPr lang="en-US" altLang="zh-CN" dirty="0"/>
              <a:t>Scatter plots were drawn by Matplotlib and Seaborn to observe the distribution of data.</a:t>
            </a:r>
            <a:endParaRPr lang="zh-CN" altLang="zh-CN" dirty="0"/>
          </a:p>
          <a:p>
            <a:endParaRPr lang="zh-CN" altLang="zh-CN" dirty="0"/>
          </a:p>
          <a:p>
            <a:endParaRPr lang="zh-CN" altLang="zh-CN" sz="2400" dirty="0"/>
          </a:p>
        </p:txBody>
      </p:sp>
      <p:sp>
        <p:nvSpPr>
          <p:cNvPr id="23" name="PA_文本框 2"/>
          <p:cNvSpPr txBox="1"/>
          <p:nvPr>
            <p:custDataLst>
              <p:tags r:id="rId1"/>
            </p:custDataLst>
          </p:nvPr>
        </p:nvSpPr>
        <p:spPr>
          <a:xfrm>
            <a:off x="510814" y="494311"/>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4: Analyzing Data</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13" name="图片 12">
            <a:extLst>
              <a:ext uri="{FF2B5EF4-FFF2-40B4-BE49-F238E27FC236}">
                <a16:creationId xmlns:a16="http://schemas.microsoft.com/office/drawing/2014/main" id="{75D8AD2E-9165-FE42-A241-FC47E8ED27E6}"/>
              </a:ext>
            </a:extLst>
          </p:cNvPr>
          <p:cNvPicPr/>
          <p:nvPr/>
        </p:nvPicPr>
        <p:blipFill>
          <a:blip r:embed="rId6"/>
          <a:stretch>
            <a:fillRect/>
          </a:stretch>
        </p:blipFill>
        <p:spPr>
          <a:xfrm>
            <a:off x="3574834" y="2293086"/>
            <a:ext cx="5162550" cy="3810000"/>
          </a:xfrm>
          <a:prstGeom prst="rect">
            <a:avLst/>
          </a:prstGeom>
        </p:spPr>
      </p:pic>
    </p:spTree>
    <p:extLst>
      <p:ext uri="{BB962C8B-B14F-4D97-AF65-F5344CB8AC3E}">
        <p14:creationId xmlns:p14="http://schemas.microsoft.com/office/powerpoint/2010/main" val="39947573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22527" y="568170"/>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195745" y="1614338"/>
            <a:ext cx="8060105" cy="1292662"/>
          </a:xfrm>
          <a:prstGeom prst="rect">
            <a:avLst/>
          </a:prstGeom>
          <a:noFill/>
        </p:spPr>
        <p:txBody>
          <a:bodyPr wrap="square" rtlCol="0">
            <a:spAutoFit/>
          </a:bodyPr>
          <a:lstStyle/>
          <a:p>
            <a:r>
              <a:rPr lang="en-US" altLang="zh-CN" dirty="0"/>
              <a:t>Data observation</a:t>
            </a:r>
          </a:p>
          <a:p>
            <a:r>
              <a:rPr lang="en-US" altLang="zh-CN" dirty="0"/>
              <a:t>We find there is one extreme data in weather graph.</a:t>
            </a:r>
            <a:endParaRPr lang="zh-CN" altLang="zh-CN" dirty="0"/>
          </a:p>
          <a:p>
            <a:endParaRPr lang="zh-CN" altLang="zh-CN" dirty="0"/>
          </a:p>
          <a:p>
            <a:endParaRPr lang="zh-CN" altLang="zh-CN" sz="2400" dirty="0"/>
          </a:p>
        </p:txBody>
      </p:sp>
      <p:sp>
        <p:nvSpPr>
          <p:cNvPr id="23" name="PA_文本框 2"/>
          <p:cNvSpPr txBox="1"/>
          <p:nvPr>
            <p:custDataLst>
              <p:tags r:id="rId1"/>
            </p:custDataLst>
          </p:nvPr>
        </p:nvSpPr>
        <p:spPr>
          <a:xfrm>
            <a:off x="510814" y="494311"/>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4: Analyzing Data</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3" name="图片 2">
            <a:extLst>
              <a:ext uri="{FF2B5EF4-FFF2-40B4-BE49-F238E27FC236}">
                <a16:creationId xmlns:a16="http://schemas.microsoft.com/office/drawing/2014/main" id="{DA283951-6844-FC45-BBF1-084C1731BE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3162" y="2582626"/>
            <a:ext cx="4076148" cy="2403389"/>
          </a:xfrm>
          <a:prstGeom prst="rect">
            <a:avLst/>
          </a:prstGeom>
        </p:spPr>
      </p:pic>
      <p:sp>
        <p:nvSpPr>
          <p:cNvPr id="15" name="文本框 14">
            <a:extLst>
              <a:ext uri="{FF2B5EF4-FFF2-40B4-BE49-F238E27FC236}">
                <a16:creationId xmlns:a16="http://schemas.microsoft.com/office/drawing/2014/main" id="{F8BF68D3-A111-E04E-AE4C-F90B68AFC5D9}"/>
              </a:ext>
            </a:extLst>
          </p:cNvPr>
          <p:cNvSpPr txBox="1"/>
          <p:nvPr/>
        </p:nvSpPr>
        <p:spPr>
          <a:xfrm>
            <a:off x="3395275" y="5103513"/>
            <a:ext cx="8060105" cy="1292662"/>
          </a:xfrm>
          <a:prstGeom prst="rect">
            <a:avLst/>
          </a:prstGeom>
          <a:noFill/>
        </p:spPr>
        <p:txBody>
          <a:bodyPr wrap="square" rtlCol="0">
            <a:spAutoFit/>
          </a:bodyPr>
          <a:lstStyle/>
          <a:p>
            <a:r>
              <a:rPr lang="en-US" altLang="zh-CN" dirty="0"/>
              <a:t>After our inspection, this data is real extreme weather.</a:t>
            </a:r>
            <a:endParaRPr lang="zh-CN" altLang="zh-CN" dirty="0"/>
          </a:p>
          <a:p>
            <a:r>
              <a:rPr lang="en-US" altLang="zh-CN" dirty="0"/>
              <a:t>.</a:t>
            </a:r>
            <a:endParaRPr lang="zh-CN" altLang="zh-CN" dirty="0"/>
          </a:p>
          <a:p>
            <a:endParaRPr lang="zh-CN" altLang="zh-CN" dirty="0"/>
          </a:p>
          <a:p>
            <a:endParaRPr lang="zh-CN" altLang="zh-CN" sz="2400" dirty="0"/>
          </a:p>
        </p:txBody>
      </p:sp>
    </p:spTree>
    <p:extLst>
      <p:ext uri="{BB962C8B-B14F-4D97-AF65-F5344CB8AC3E}">
        <p14:creationId xmlns:p14="http://schemas.microsoft.com/office/powerpoint/2010/main" val="32255828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22527" y="568170"/>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195745" y="1614338"/>
            <a:ext cx="8060105" cy="1569660"/>
          </a:xfrm>
          <a:prstGeom prst="rect">
            <a:avLst/>
          </a:prstGeom>
          <a:noFill/>
        </p:spPr>
        <p:txBody>
          <a:bodyPr wrap="square" rtlCol="0">
            <a:spAutoFit/>
          </a:bodyPr>
          <a:lstStyle/>
          <a:p>
            <a:r>
              <a:rPr lang="en-US" altLang="zh-CN" dirty="0"/>
              <a:t>Data observation</a:t>
            </a:r>
          </a:p>
          <a:p>
            <a:r>
              <a:rPr lang="en-US" altLang="zh-CN" dirty="0"/>
              <a:t>Butterfly plots were drawn by Matplotlib and Seaborn to observe the distribution of data.</a:t>
            </a:r>
            <a:endParaRPr lang="zh-CN" altLang="zh-CN" dirty="0"/>
          </a:p>
          <a:p>
            <a:endParaRPr lang="zh-CN" altLang="zh-CN" dirty="0"/>
          </a:p>
          <a:p>
            <a:endParaRPr lang="zh-CN" altLang="zh-CN" sz="2400" dirty="0"/>
          </a:p>
        </p:txBody>
      </p:sp>
      <p:sp>
        <p:nvSpPr>
          <p:cNvPr id="23" name="PA_文本框 2"/>
          <p:cNvSpPr txBox="1"/>
          <p:nvPr>
            <p:custDataLst>
              <p:tags r:id="rId1"/>
            </p:custDataLst>
          </p:nvPr>
        </p:nvSpPr>
        <p:spPr>
          <a:xfrm>
            <a:off x="510814" y="494311"/>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4: Analyzing Data</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12" name="图片 11">
            <a:extLst>
              <a:ext uri="{FF2B5EF4-FFF2-40B4-BE49-F238E27FC236}">
                <a16:creationId xmlns:a16="http://schemas.microsoft.com/office/drawing/2014/main" id="{1C5876C6-BBB9-1447-ABEC-490821516B73}"/>
              </a:ext>
            </a:extLst>
          </p:cNvPr>
          <p:cNvPicPr/>
          <p:nvPr/>
        </p:nvPicPr>
        <p:blipFill>
          <a:blip r:embed="rId6"/>
          <a:stretch>
            <a:fillRect/>
          </a:stretch>
        </p:blipFill>
        <p:spPr>
          <a:xfrm>
            <a:off x="3762172" y="2551519"/>
            <a:ext cx="4697892" cy="2692144"/>
          </a:xfrm>
          <a:prstGeom prst="rect">
            <a:avLst/>
          </a:prstGeom>
        </p:spPr>
      </p:pic>
      <p:sp>
        <p:nvSpPr>
          <p:cNvPr id="14" name="文本框 13">
            <a:extLst>
              <a:ext uri="{FF2B5EF4-FFF2-40B4-BE49-F238E27FC236}">
                <a16:creationId xmlns:a16="http://schemas.microsoft.com/office/drawing/2014/main" id="{F72BA8E5-87D8-6A44-AC87-D226FD9E1DDF}"/>
              </a:ext>
            </a:extLst>
          </p:cNvPr>
          <p:cNvSpPr txBox="1"/>
          <p:nvPr/>
        </p:nvSpPr>
        <p:spPr>
          <a:xfrm>
            <a:off x="3623902" y="5488664"/>
            <a:ext cx="8060105" cy="1846659"/>
          </a:xfrm>
          <a:prstGeom prst="rect">
            <a:avLst/>
          </a:prstGeom>
          <a:noFill/>
        </p:spPr>
        <p:txBody>
          <a:bodyPr wrap="square" rtlCol="0">
            <a:spAutoFit/>
          </a:bodyPr>
          <a:lstStyle/>
          <a:p>
            <a:r>
              <a:rPr lang="en-US" altLang="zh-CN" dirty="0"/>
              <a:t>We didn't find many outliers, the data for the whole dataset is reasonable.</a:t>
            </a:r>
            <a:endParaRPr lang="zh-CN" altLang="zh-CN" dirty="0"/>
          </a:p>
          <a:p>
            <a:r>
              <a:rPr lang="en-US" altLang="zh-CN" dirty="0"/>
              <a:t>Our conclusions are as follows</a:t>
            </a:r>
            <a:endParaRPr lang="zh-CN" altLang="zh-CN" dirty="0"/>
          </a:p>
          <a:p>
            <a:pPr lvl="0"/>
            <a:r>
              <a:rPr lang="en-US" altLang="zh-CN" dirty="0"/>
              <a:t> 1) There are some outliers in spring and winter.</a:t>
            </a:r>
            <a:endParaRPr lang="zh-CN" altLang="zh-CN" dirty="0"/>
          </a:p>
          <a:p>
            <a:pPr lvl="0"/>
            <a:r>
              <a:rPr lang="en-US" altLang="zh-CN" dirty="0"/>
              <a:t> 2) In the hourly chart, there are some outliers before noon.</a:t>
            </a:r>
            <a:endParaRPr lang="zh-CN" altLang="zh-CN" dirty="0"/>
          </a:p>
          <a:p>
            <a:endParaRPr lang="zh-CN" altLang="zh-CN" dirty="0"/>
          </a:p>
          <a:p>
            <a:endParaRPr lang="zh-CN" altLang="zh-CN" sz="2400" dirty="0"/>
          </a:p>
        </p:txBody>
      </p:sp>
    </p:spTree>
    <p:extLst>
      <p:ext uri="{BB962C8B-B14F-4D97-AF65-F5344CB8AC3E}">
        <p14:creationId xmlns:p14="http://schemas.microsoft.com/office/powerpoint/2010/main" val="1066803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195745" y="1614338"/>
            <a:ext cx="8060105" cy="1569660"/>
          </a:xfrm>
          <a:prstGeom prst="rect">
            <a:avLst/>
          </a:prstGeom>
          <a:noFill/>
        </p:spPr>
        <p:txBody>
          <a:bodyPr wrap="square" rtlCol="0">
            <a:spAutoFit/>
          </a:bodyPr>
          <a:lstStyle/>
          <a:p>
            <a:r>
              <a:rPr lang="en-US" altLang="zh-CN" dirty="0"/>
              <a:t>Handle outliers</a:t>
            </a:r>
            <a:endParaRPr lang="zh-CN" altLang="zh-CN" dirty="0"/>
          </a:p>
          <a:p>
            <a:r>
              <a:rPr lang="en-US" altLang="zh-CN" dirty="0"/>
              <a:t>Remove outliers by determining upper and lower limits. After processing, the data will be reduced by 100 to 300 entries</a:t>
            </a:r>
          </a:p>
          <a:p>
            <a:r>
              <a:rPr lang="en-US" altLang="zh-CN" dirty="0"/>
              <a:t>The upper and lower limits we set: Inter Quartile Range +/- 2IQR</a:t>
            </a:r>
            <a:r>
              <a:rPr lang="zh-CN" altLang="zh-CN" dirty="0"/>
              <a:t> </a:t>
            </a:r>
          </a:p>
          <a:p>
            <a:endParaRPr lang="zh-CN" altLang="zh-CN" sz="2400" dirty="0"/>
          </a:p>
        </p:txBody>
      </p:sp>
      <p:sp>
        <p:nvSpPr>
          <p:cNvPr id="23" name="PA_文本框 2"/>
          <p:cNvSpPr txBox="1"/>
          <p:nvPr>
            <p:custDataLst>
              <p:tags r:id="rId1"/>
            </p:custDataLst>
          </p:nvPr>
        </p:nvSpPr>
        <p:spPr>
          <a:xfrm>
            <a:off x="510814" y="494311"/>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4: Analyzing Data</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13" name="图片 12">
            <a:extLst>
              <a:ext uri="{FF2B5EF4-FFF2-40B4-BE49-F238E27FC236}">
                <a16:creationId xmlns:a16="http://schemas.microsoft.com/office/drawing/2014/main" id="{8FE35125-176F-AF42-B3F3-0861A15E7929}"/>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483632" y="3117644"/>
            <a:ext cx="2438400" cy="2660015"/>
          </a:xfrm>
          <a:prstGeom prst="rect">
            <a:avLst/>
          </a:prstGeom>
        </p:spPr>
      </p:pic>
    </p:spTree>
    <p:extLst>
      <p:ext uri="{BB962C8B-B14F-4D97-AF65-F5344CB8AC3E}">
        <p14:creationId xmlns:p14="http://schemas.microsoft.com/office/powerpoint/2010/main" val="15163618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195745" y="1614338"/>
            <a:ext cx="8060105" cy="1015663"/>
          </a:xfrm>
          <a:prstGeom prst="rect">
            <a:avLst/>
          </a:prstGeom>
          <a:noFill/>
        </p:spPr>
        <p:txBody>
          <a:bodyPr wrap="square" rtlCol="0">
            <a:spAutoFit/>
          </a:bodyPr>
          <a:lstStyle/>
          <a:p>
            <a:r>
              <a:rPr lang="en-US" altLang="zh-CN" dirty="0"/>
              <a:t>Determine if the casual, registered, count is normally distributed.</a:t>
            </a:r>
            <a:endParaRPr lang="zh-CN" altLang="zh-CN" dirty="0"/>
          </a:p>
          <a:p>
            <a:r>
              <a:rPr lang="en-US" altLang="zh-CN" dirty="0"/>
              <a:t>.</a:t>
            </a:r>
            <a:endParaRPr lang="zh-CN" altLang="zh-CN" dirty="0"/>
          </a:p>
          <a:p>
            <a:endParaRPr lang="zh-CN" altLang="zh-CN" sz="2400" dirty="0"/>
          </a:p>
        </p:txBody>
      </p:sp>
      <p:sp>
        <p:nvSpPr>
          <p:cNvPr id="23" name="PA_文本框 2"/>
          <p:cNvSpPr txBox="1"/>
          <p:nvPr>
            <p:custDataLst>
              <p:tags r:id="rId1"/>
            </p:custDataLst>
          </p:nvPr>
        </p:nvSpPr>
        <p:spPr>
          <a:xfrm>
            <a:off x="510814" y="494311"/>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4: Analyzing Data</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sp>
        <p:nvSpPr>
          <p:cNvPr id="12" name="文本框 11">
            <a:extLst>
              <a:ext uri="{FF2B5EF4-FFF2-40B4-BE49-F238E27FC236}">
                <a16:creationId xmlns:a16="http://schemas.microsoft.com/office/drawing/2014/main" id="{4FCA371E-11F9-1F48-8DE2-D0A6770669C0}"/>
              </a:ext>
            </a:extLst>
          </p:cNvPr>
          <p:cNvSpPr txBox="1"/>
          <p:nvPr/>
        </p:nvSpPr>
        <p:spPr>
          <a:xfrm>
            <a:off x="3623902" y="5002113"/>
            <a:ext cx="8060105" cy="1477328"/>
          </a:xfrm>
          <a:prstGeom prst="rect">
            <a:avLst/>
          </a:prstGeom>
          <a:noFill/>
        </p:spPr>
        <p:txBody>
          <a:bodyPr wrap="square" rtlCol="0">
            <a:spAutoFit/>
          </a:bodyPr>
          <a:lstStyle/>
          <a:p>
            <a:r>
              <a:rPr lang="en-US" altLang="zh-CN" dirty="0"/>
              <a:t>We compare the resulting graphs with the standard normal distribution graphs and find that these graphs show a short-tailed distribution. The pattern formed by the dots is curved above the line on the left and below the line on the right. This shows that the data is more concentrated closer to the mean than the standard normal distribution.</a:t>
            </a:r>
            <a:endParaRPr lang="zh-CN" altLang="zh-CN" dirty="0"/>
          </a:p>
        </p:txBody>
      </p:sp>
      <p:pic>
        <p:nvPicPr>
          <p:cNvPr id="13" name="图片 12">
            <a:extLst>
              <a:ext uri="{FF2B5EF4-FFF2-40B4-BE49-F238E27FC236}">
                <a16:creationId xmlns:a16="http://schemas.microsoft.com/office/drawing/2014/main" id="{AF8BA8FF-7015-554D-8EEE-4ED3D6DC9F1D}"/>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544783" y="1931501"/>
            <a:ext cx="4228465" cy="1397000"/>
          </a:xfrm>
          <a:prstGeom prst="rect">
            <a:avLst/>
          </a:prstGeom>
        </p:spPr>
      </p:pic>
      <p:pic>
        <p:nvPicPr>
          <p:cNvPr id="14" name="图片 13">
            <a:extLst>
              <a:ext uri="{FF2B5EF4-FFF2-40B4-BE49-F238E27FC236}">
                <a16:creationId xmlns:a16="http://schemas.microsoft.com/office/drawing/2014/main" id="{1F43F7C2-51A3-0141-9B64-D39CBA9FA38B}"/>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631816" y="3442553"/>
            <a:ext cx="4572000" cy="1559560"/>
          </a:xfrm>
          <a:prstGeom prst="rect">
            <a:avLst/>
          </a:prstGeom>
        </p:spPr>
      </p:pic>
    </p:spTree>
    <p:extLst>
      <p:ext uri="{BB962C8B-B14F-4D97-AF65-F5344CB8AC3E}">
        <p14:creationId xmlns:p14="http://schemas.microsoft.com/office/powerpoint/2010/main" val="5978655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195745" y="1614338"/>
            <a:ext cx="8060105" cy="1292662"/>
          </a:xfrm>
          <a:prstGeom prst="rect">
            <a:avLst/>
          </a:prstGeom>
          <a:noFill/>
        </p:spPr>
        <p:txBody>
          <a:bodyPr wrap="square" rtlCol="0">
            <a:spAutoFit/>
          </a:bodyPr>
          <a:lstStyle/>
          <a:p>
            <a:r>
              <a:rPr lang="en-US" altLang="zh-CN" dirty="0"/>
              <a:t>Hypothesis testing and Calculate correlation </a:t>
            </a:r>
            <a:r>
              <a:rPr lang="it-IT" altLang="zh-CN" dirty="0" err="1"/>
              <a:t>coefficient</a:t>
            </a:r>
            <a:r>
              <a:rPr lang="zh-CN" altLang="zh-CN" dirty="0"/>
              <a:t> </a:t>
            </a:r>
          </a:p>
          <a:p>
            <a:r>
              <a:rPr lang="en-US" altLang="zh-CN" dirty="0"/>
              <a:t>We assume that the sample is normally distributed. If the hypothesis is true, the value should be close to 1. If the hypothesis is not met, the value is close to zero.</a:t>
            </a:r>
            <a:endParaRPr lang="zh-CN" altLang="zh-CN" dirty="0"/>
          </a:p>
          <a:p>
            <a:endParaRPr lang="zh-CN" altLang="zh-CN" sz="2400" dirty="0"/>
          </a:p>
        </p:txBody>
      </p:sp>
      <p:sp>
        <p:nvSpPr>
          <p:cNvPr id="23" name="PA_文本框 2"/>
          <p:cNvSpPr txBox="1"/>
          <p:nvPr>
            <p:custDataLst>
              <p:tags r:id="rId1"/>
            </p:custDataLst>
          </p:nvPr>
        </p:nvSpPr>
        <p:spPr>
          <a:xfrm>
            <a:off x="510814" y="494311"/>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5: Visualization</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13" name="图片 12">
            <a:extLst>
              <a:ext uri="{FF2B5EF4-FFF2-40B4-BE49-F238E27FC236}">
                <a16:creationId xmlns:a16="http://schemas.microsoft.com/office/drawing/2014/main" id="{FD2E2759-7CCA-D849-9E41-C423AC2A7825}"/>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826988" y="2583814"/>
            <a:ext cx="4434820" cy="2960692"/>
          </a:xfrm>
          <a:prstGeom prst="rect">
            <a:avLst/>
          </a:prstGeom>
        </p:spPr>
      </p:pic>
    </p:spTree>
    <p:extLst>
      <p:ext uri="{BB962C8B-B14F-4D97-AF65-F5344CB8AC3E}">
        <p14:creationId xmlns:p14="http://schemas.microsoft.com/office/powerpoint/2010/main" val="25864341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3" name="PA_文本框 2"/>
          <p:cNvSpPr txBox="1"/>
          <p:nvPr>
            <p:custDataLst>
              <p:tags r:id="rId1"/>
            </p:custDataLst>
          </p:nvPr>
        </p:nvSpPr>
        <p:spPr>
          <a:xfrm>
            <a:off x="510814" y="494311"/>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5: Visualization</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12" name="图片 11">
            <a:extLst>
              <a:ext uri="{FF2B5EF4-FFF2-40B4-BE49-F238E27FC236}">
                <a16:creationId xmlns:a16="http://schemas.microsoft.com/office/drawing/2014/main" id="{7D208EFA-B987-8D42-8107-22915615FC00}"/>
              </a:ext>
            </a:extLst>
          </p:cNvPr>
          <p:cNvPicPr/>
          <p:nvPr/>
        </p:nvPicPr>
        <p:blipFill>
          <a:blip r:embed="rId6">
            <a:extLst>
              <a:ext uri="{28A0092B-C50C-407E-A947-70E740481C1C}">
                <a14:useLocalDpi xmlns:a14="http://schemas.microsoft.com/office/drawing/2010/main" val="0"/>
              </a:ext>
            </a:extLst>
          </a:blip>
          <a:stretch>
            <a:fillRect/>
          </a:stretch>
        </p:blipFill>
        <p:spPr>
          <a:xfrm>
            <a:off x="2756643" y="1602437"/>
            <a:ext cx="2458659" cy="4761252"/>
          </a:xfrm>
          <a:prstGeom prst="rect">
            <a:avLst/>
          </a:prstGeom>
        </p:spPr>
      </p:pic>
      <p:sp>
        <p:nvSpPr>
          <p:cNvPr id="14" name="文本框 13">
            <a:extLst>
              <a:ext uri="{FF2B5EF4-FFF2-40B4-BE49-F238E27FC236}">
                <a16:creationId xmlns:a16="http://schemas.microsoft.com/office/drawing/2014/main" id="{5A56CBE7-C995-004E-92CE-4E6622880194}"/>
              </a:ext>
            </a:extLst>
          </p:cNvPr>
          <p:cNvSpPr txBox="1"/>
          <p:nvPr/>
        </p:nvSpPr>
        <p:spPr>
          <a:xfrm>
            <a:off x="6136964" y="1904009"/>
            <a:ext cx="6103916" cy="3970318"/>
          </a:xfrm>
          <a:prstGeom prst="rect">
            <a:avLst/>
          </a:prstGeom>
          <a:noFill/>
        </p:spPr>
        <p:txBody>
          <a:bodyPr wrap="square">
            <a:spAutoFit/>
          </a:bodyPr>
          <a:lstStyle/>
          <a:p>
            <a:r>
              <a:rPr lang="en-US" altLang="zh-CN" sz="1800" dirty="0">
                <a:ln>
                  <a:noFill/>
                </a:ln>
                <a:solidFill>
                  <a:srgbClr val="000000"/>
                </a:solidFill>
                <a:effectLst/>
                <a:latin typeface="PingFang SC Regular" panose="020B0400000000000000" pitchFamily="34" charset="-122"/>
                <a:ea typeface="PingFang SC Regular" panose="020B0400000000000000" pitchFamily="34" charset="-122"/>
                <a:cs typeface="Arial Unicode MS" panose="020B0604020202020204" pitchFamily="34" charset="-128"/>
              </a:rPr>
              <a:t>The number of users</a:t>
            </a:r>
            <a:endParaRPr lang="zh-CN" altLang="zh-CN" sz="1800" dirty="0">
              <a:ln>
                <a:noFill/>
              </a:ln>
              <a:solidFill>
                <a:srgbClr val="000000"/>
              </a:solidFill>
              <a:effectLst/>
              <a:latin typeface="PingFang SC Regular" panose="020B0400000000000000" pitchFamily="34" charset="-122"/>
              <a:ea typeface="PingFang SC Regular" panose="020B0400000000000000" pitchFamily="34" charset="-122"/>
              <a:cs typeface="Arial Unicode MS" panose="020B0604020202020204" pitchFamily="34" charset="-128"/>
            </a:endParaRPr>
          </a:p>
          <a:p>
            <a:r>
              <a:rPr lang="en-US" altLang="zh-CN" sz="1800" dirty="0">
                <a:ln>
                  <a:noFill/>
                </a:ln>
                <a:solidFill>
                  <a:srgbClr val="000000"/>
                </a:solidFill>
                <a:effectLst/>
                <a:latin typeface="PingFang SC Regular" panose="020B0400000000000000" pitchFamily="34" charset="-122"/>
                <a:ea typeface="PingFang SC Regular" panose="020B0400000000000000" pitchFamily="34" charset="-122"/>
                <a:cs typeface="Arial Unicode MS" panose="020B0604020202020204" pitchFamily="34" charset="-128"/>
              </a:rPr>
              <a:t>Average monthly users: 6, 7, 8</a:t>
            </a:r>
            <a:endParaRPr lang="zh-CN" altLang="zh-CN" sz="1800" dirty="0">
              <a:ln>
                <a:noFill/>
              </a:ln>
              <a:solidFill>
                <a:srgbClr val="000000"/>
              </a:solidFill>
              <a:effectLst/>
              <a:latin typeface="PingFang SC Regular" panose="020B0400000000000000" pitchFamily="34" charset="-122"/>
              <a:ea typeface="PingFang SC Regular" panose="020B0400000000000000" pitchFamily="34" charset="-122"/>
              <a:cs typeface="Arial Unicode MS" panose="020B0604020202020204" pitchFamily="34" charset="-128"/>
            </a:endParaRPr>
          </a:p>
          <a:p>
            <a:r>
              <a:rPr lang="en-US" altLang="zh-CN" sz="1800" dirty="0">
                <a:ln>
                  <a:noFill/>
                </a:ln>
                <a:solidFill>
                  <a:srgbClr val="000000"/>
                </a:solidFill>
                <a:effectLst/>
                <a:latin typeface="PingFang SC Regular" panose="020B0400000000000000" pitchFamily="34" charset="-122"/>
                <a:ea typeface="PingFang SC Regular" panose="020B0400000000000000" pitchFamily="34" charset="-122"/>
                <a:cs typeface="Arial Unicode MS" panose="020B0604020202020204" pitchFamily="34" charset="-128"/>
              </a:rPr>
              <a:t>The number of weekly users in four seasons is the highest in summer and autumn, the lowest in spring, and the lowest on Wednesday</a:t>
            </a:r>
            <a:endParaRPr lang="zh-CN" altLang="zh-CN" sz="1800" dirty="0">
              <a:ln>
                <a:noFill/>
              </a:ln>
              <a:solidFill>
                <a:srgbClr val="000000"/>
              </a:solidFill>
              <a:effectLst/>
              <a:latin typeface="PingFang SC Regular" panose="020B0400000000000000" pitchFamily="34" charset="-122"/>
              <a:ea typeface="PingFang SC Regular" panose="020B0400000000000000" pitchFamily="34" charset="-122"/>
              <a:cs typeface="Arial Unicode MS" panose="020B0604020202020204" pitchFamily="34" charset="-128"/>
            </a:endParaRPr>
          </a:p>
          <a:p>
            <a:r>
              <a:rPr lang="en-US" altLang="zh-CN" sz="1800" dirty="0">
                <a:ln>
                  <a:noFill/>
                </a:ln>
                <a:solidFill>
                  <a:srgbClr val="000000"/>
                </a:solidFill>
                <a:effectLst/>
                <a:latin typeface="PingFang SC Regular" panose="020B0400000000000000" pitchFamily="34" charset="-122"/>
                <a:ea typeface="PingFang SC Regular" panose="020B0400000000000000" pitchFamily="34" charset="-122"/>
                <a:cs typeface="Arial Unicode MS" panose="020B0604020202020204" pitchFamily="34" charset="-128"/>
              </a:rPr>
              <a:t>Most people use it during rush hour every day</a:t>
            </a:r>
            <a:endParaRPr lang="zh-CN" altLang="zh-CN" sz="1800" dirty="0">
              <a:ln>
                <a:noFill/>
              </a:ln>
              <a:solidFill>
                <a:srgbClr val="000000"/>
              </a:solidFill>
              <a:effectLst/>
              <a:latin typeface="PingFang SC Regular" panose="020B0400000000000000" pitchFamily="34" charset="-122"/>
              <a:ea typeface="PingFang SC Regular" panose="020B0400000000000000" pitchFamily="34" charset="-122"/>
              <a:cs typeface="Arial Unicode MS" panose="020B0604020202020204" pitchFamily="34" charset="-128"/>
            </a:endParaRPr>
          </a:p>
          <a:p>
            <a:r>
              <a:rPr lang="en-US" altLang="zh-CN" sz="1800" dirty="0">
                <a:ln>
                  <a:noFill/>
                </a:ln>
                <a:solidFill>
                  <a:srgbClr val="000000"/>
                </a:solidFill>
                <a:effectLst/>
                <a:latin typeface="PingFang SC Regular" panose="020B0400000000000000" pitchFamily="34" charset="-122"/>
                <a:ea typeface="PingFang SC Regular" panose="020B0400000000000000" pitchFamily="34" charset="-122"/>
                <a:cs typeface="Arial Unicode MS" panose="020B0604020202020204" pitchFamily="34" charset="-128"/>
              </a:rPr>
              <a:t> </a:t>
            </a:r>
            <a:endParaRPr lang="zh-CN" altLang="zh-CN" sz="1800" dirty="0">
              <a:ln>
                <a:noFill/>
              </a:ln>
              <a:solidFill>
                <a:srgbClr val="000000"/>
              </a:solidFill>
              <a:effectLst/>
              <a:latin typeface="PingFang SC Regular" panose="020B0400000000000000" pitchFamily="34" charset="-122"/>
              <a:ea typeface="PingFang SC Regular" panose="020B0400000000000000" pitchFamily="34" charset="-122"/>
              <a:cs typeface="Arial Unicode MS" panose="020B0604020202020204" pitchFamily="34" charset="-128"/>
            </a:endParaRPr>
          </a:p>
          <a:p>
            <a:r>
              <a:rPr lang="en-US" altLang="zh-CN" sz="1800" dirty="0">
                <a:ln>
                  <a:noFill/>
                </a:ln>
                <a:solidFill>
                  <a:srgbClr val="000000"/>
                </a:solidFill>
                <a:effectLst/>
                <a:latin typeface="PingFang SC Regular" panose="020B0400000000000000" pitchFamily="34" charset="-122"/>
                <a:ea typeface="PingFang SC Regular" panose="020B0400000000000000" pitchFamily="34" charset="-122"/>
                <a:cs typeface="Arial Unicode MS" panose="020B0604020202020204" pitchFamily="34" charset="-128"/>
              </a:rPr>
              <a:t>Correlation between the number of users and climate characteristics:</a:t>
            </a:r>
            <a:endParaRPr lang="zh-CN" altLang="zh-CN" sz="1800" dirty="0">
              <a:ln>
                <a:noFill/>
              </a:ln>
              <a:solidFill>
                <a:srgbClr val="000000"/>
              </a:solidFill>
              <a:effectLst/>
              <a:latin typeface="PingFang SC Regular" panose="020B0400000000000000" pitchFamily="34" charset="-122"/>
              <a:ea typeface="PingFang SC Regular" panose="020B0400000000000000" pitchFamily="34" charset="-122"/>
              <a:cs typeface="Arial Unicode MS" panose="020B0604020202020204" pitchFamily="34" charset="-128"/>
            </a:endParaRPr>
          </a:p>
          <a:p>
            <a:r>
              <a:rPr lang="en-US" altLang="zh-CN" sz="1800" dirty="0">
                <a:ln>
                  <a:noFill/>
                </a:ln>
                <a:solidFill>
                  <a:srgbClr val="000000"/>
                </a:solidFill>
                <a:effectLst/>
                <a:latin typeface="PingFang SC Regular" panose="020B0400000000000000" pitchFamily="34" charset="-122"/>
                <a:ea typeface="PingFang SC Regular" panose="020B0400000000000000" pitchFamily="34" charset="-122"/>
                <a:cs typeface="Arial Unicode MS" panose="020B0604020202020204" pitchFamily="34" charset="-128"/>
              </a:rPr>
              <a:t>The body temperature (</a:t>
            </a:r>
            <a:r>
              <a:rPr lang="en-US" altLang="zh-CN" sz="1800" dirty="0" err="1">
                <a:ln>
                  <a:noFill/>
                </a:ln>
                <a:solidFill>
                  <a:srgbClr val="000000"/>
                </a:solidFill>
                <a:effectLst/>
                <a:latin typeface="PingFang SC Regular" panose="020B0400000000000000" pitchFamily="34" charset="-122"/>
                <a:ea typeface="PingFang SC Regular" panose="020B0400000000000000" pitchFamily="34" charset="-122"/>
                <a:cs typeface="Arial Unicode MS" panose="020B0604020202020204" pitchFamily="34" charset="-128"/>
              </a:rPr>
              <a:t>atemp</a:t>
            </a:r>
            <a:r>
              <a:rPr lang="en-US" altLang="zh-CN" sz="1800" dirty="0">
                <a:ln>
                  <a:noFill/>
                </a:ln>
                <a:solidFill>
                  <a:srgbClr val="000000"/>
                </a:solidFill>
                <a:effectLst/>
                <a:latin typeface="PingFang SC Regular" panose="020B0400000000000000" pitchFamily="34" charset="-122"/>
                <a:ea typeface="PingFang SC Regular" panose="020B0400000000000000" pitchFamily="34" charset="-122"/>
                <a:cs typeface="Arial Unicode MS" panose="020B0604020202020204" pitchFamily="34" charset="-128"/>
              </a:rPr>
              <a:t>), non-registered users (casual) and registered users (registered) had a strong positive correlation, while the negative correlation with humidity was obvious, and had no obvious relationship with wind speed</a:t>
            </a:r>
            <a:endParaRPr lang="zh-CN" altLang="zh-CN" sz="1800" dirty="0">
              <a:ln>
                <a:noFill/>
              </a:ln>
              <a:solidFill>
                <a:srgbClr val="000000"/>
              </a:solidFill>
              <a:effectLst/>
              <a:latin typeface="PingFang SC Regular" panose="020B0400000000000000" pitchFamily="34" charset="-122"/>
              <a:ea typeface="PingFang SC Regular" panose="020B0400000000000000" pitchFamily="34" charset="-122"/>
              <a:cs typeface="Arial Unicode MS" panose="020B0604020202020204" pitchFamily="34" charset="-128"/>
            </a:endParaRPr>
          </a:p>
        </p:txBody>
      </p:sp>
    </p:spTree>
    <p:extLst>
      <p:ext uri="{BB962C8B-B14F-4D97-AF65-F5344CB8AC3E}">
        <p14:creationId xmlns:p14="http://schemas.microsoft.com/office/powerpoint/2010/main" val="35007975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l="2480" r="21666" b="43667"/>
          <a:stretch>
            <a:fillRect/>
          </a:stretch>
        </p:blipFill>
        <p:spPr>
          <a:xfrm rot="7785519">
            <a:off x="-2949703" y="-562058"/>
            <a:ext cx="9172618" cy="4986427"/>
          </a:xfrm>
          <a:custGeom>
            <a:avLst/>
            <a:gdLst>
              <a:gd name="connsiteX0" fmla="*/ 4148442 w 9172618"/>
              <a:gd name="connsiteY0" fmla="*/ 4986427 h 4986427"/>
              <a:gd name="connsiteX1" fmla="*/ 0 w 9172618"/>
              <a:gd name="connsiteY1" fmla="*/ 0 h 4986427"/>
              <a:gd name="connsiteX2" fmla="*/ 8501586 w 9172618"/>
              <a:gd name="connsiteY2" fmla="*/ 0 h 4986427"/>
              <a:gd name="connsiteX3" fmla="*/ 9172618 w 9172618"/>
              <a:gd name="connsiteY3" fmla="*/ 806580 h 4986427"/>
            </a:gdLst>
            <a:ahLst/>
            <a:cxnLst>
              <a:cxn ang="0">
                <a:pos x="connsiteX0" y="connsiteY0"/>
              </a:cxn>
              <a:cxn ang="0">
                <a:pos x="connsiteX1" y="connsiteY1"/>
              </a:cxn>
              <a:cxn ang="0">
                <a:pos x="connsiteX2" y="connsiteY2"/>
              </a:cxn>
              <a:cxn ang="0">
                <a:pos x="connsiteX3" y="connsiteY3"/>
              </a:cxn>
            </a:cxnLst>
            <a:rect l="l" t="t" r="r" b="b"/>
            <a:pathLst>
              <a:path w="9172618" h="4986427">
                <a:moveTo>
                  <a:pt x="4148442" y="4986427"/>
                </a:moveTo>
                <a:lnTo>
                  <a:pt x="0" y="0"/>
                </a:lnTo>
                <a:lnTo>
                  <a:pt x="8501586" y="0"/>
                </a:lnTo>
                <a:lnTo>
                  <a:pt x="9172618" y="806580"/>
                </a:lnTo>
                <a:close/>
              </a:path>
            </a:pathLst>
          </a:cu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rcRect l="46725" b="21111"/>
          <a:stretch>
            <a:fillRect/>
          </a:stretch>
        </p:blipFill>
        <p:spPr>
          <a:xfrm>
            <a:off x="106529" y="1447800"/>
            <a:ext cx="5673296" cy="5410200"/>
          </a:xfrm>
          <a:custGeom>
            <a:avLst/>
            <a:gdLst>
              <a:gd name="connsiteX0" fmla="*/ 0 w 5673296"/>
              <a:gd name="connsiteY0" fmla="*/ 0 h 5410200"/>
              <a:gd name="connsiteX1" fmla="*/ 5673296 w 5673296"/>
              <a:gd name="connsiteY1" fmla="*/ 0 h 5410200"/>
              <a:gd name="connsiteX2" fmla="*/ 5673296 w 5673296"/>
              <a:gd name="connsiteY2" fmla="*/ 5410200 h 5410200"/>
              <a:gd name="connsiteX3" fmla="*/ 0 w 5673296"/>
              <a:gd name="connsiteY3" fmla="*/ 5410200 h 5410200"/>
            </a:gdLst>
            <a:ahLst/>
            <a:cxnLst>
              <a:cxn ang="0">
                <a:pos x="connsiteX0" y="connsiteY0"/>
              </a:cxn>
              <a:cxn ang="0">
                <a:pos x="connsiteX1" y="connsiteY1"/>
              </a:cxn>
              <a:cxn ang="0">
                <a:pos x="connsiteX2" y="connsiteY2"/>
              </a:cxn>
              <a:cxn ang="0">
                <a:pos x="connsiteX3" y="connsiteY3"/>
              </a:cxn>
            </a:cxnLst>
            <a:rect l="l" t="t" r="r" b="b"/>
            <a:pathLst>
              <a:path w="5673296" h="5410200">
                <a:moveTo>
                  <a:pt x="0" y="0"/>
                </a:moveTo>
                <a:lnTo>
                  <a:pt x="5673296" y="0"/>
                </a:lnTo>
                <a:lnTo>
                  <a:pt x="5673296" y="5410200"/>
                </a:lnTo>
                <a:lnTo>
                  <a:pt x="0" y="5410200"/>
                </a:lnTo>
                <a:close/>
              </a:path>
            </a:pathLst>
          </a:cu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rcRect l="74538" t="23704"/>
          <a:stretch>
            <a:fillRect/>
          </a:stretch>
        </p:blipFill>
        <p:spPr>
          <a:xfrm>
            <a:off x="0" y="0"/>
            <a:ext cx="1752637" cy="5232400"/>
          </a:xfrm>
          <a:custGeom>
            <a:avLst/>
            <a:gdLst>
              <a:gd name="connsiteX0" fmla="*/ 0 w 1752637"/>
              <a:gd name="connsiteY0" fmla="*/ 0 h 5232400"/>
              <a:gd name="connsiteX1" fmla="*/ 1752637 w 1752637"/>
              <a:gd name="connsiteY1" fmla="*/ 0 h 5232400"/>
              <a:gd name="connsiteX2" fmla="*/ 1752637 w 1752637"/>
              <a:gd name="connsiteY2" fmla="*/ 5232400 h 5232400"/>
              <a:gd name="connsiteX3" fmla="*/ 0 w 1752637"/>
              <a:gd name="connsiteY3" fmla="*/ 5232400 h 5232400"/>
            </a:gdLst>
            <a:ahLst/>
            <a:cxnLst>
              <a:cxn ang="0">
                <a:pos x="connsiteX0" y="connsiteY0"/>
              </a:cxn>
              <a:cxn ang="0">
                <a:pos x="connsiteX1" y="connsiteY1"/>
              </a:cxn>
              <a:cxn ang="0">
                <a:pos x="connsiteX2" y="connsiteY2"/>
              </a:cxn>
              <a:cxn ang="0">
                <a:pos x="connsiteX3" y="connsiteY3"/>
              </a:cxn>
            </a:cxnLst>
            <a:rect l="l" t="t" r="r" b="b"/>
            <a:pathLst>
              <a:path w="1752637" h="5232400">
                <a:moveTo>
                  <a:pt x="0" y="0"/>
                </a:moveTo>
                <a:lnTo>
                  <a:pt x="1752637" y="0"/>
                </a:lnTo>
                <a:lnTo>
                  <a:pt x="1752637" y="5232400"/>
                </a:lnTo>
                <a:lnTo>
                  <a:pt x="0" y="5232400"/>
                </a:lnTo>
                <a:close/>
              </a:path>
            </a:pathLst>
          </a:custGeom>
        </p:spPr>
      </p:pic>
      <p:sp>
        <p:nvSpPr>
          <p:cNvPr id="11" name="文本框 32"/>
          <p:cNvSpPr txBox="1"/>
          <p:nvPr/>
        </p:nvSpPr>
        <p:spPr>
          <a:xfrm>
            <a:off x="1808329" y="1859697"/>
            <a:ext cx="2152581"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dirty="0">
                <a:solidFill>
                  <a:srgbClr val="AD7B82"/>
                </a:solidFill>
                <a:latin typeface="微软雅黑" panose="020B0503020204020204" pitchFamily="34" charset="-122"/>
                <a:ea typeface="微软雅黑" panose="020B0503020204020204" pitchFamily="34" charset="-122"/>
                <a:cs typeface="+mn-ea"/>
                <a:sym typeface="+mn-lt"/>
              </a:rPr>
              <a:t>CONTENTS</a:t>
            </a:r>
          </a:p>
        </p:txBody>
      </p:sp>
      <p:sp>
        <p:nvSpPr>
          <p:cNvPr id="14" name="椭圆 13"/>
          <p:cNvSpPr/>
          <p:nvPr/>
        </p:nvSpPr>
        <p:spPr>
          <a:xfrm>
            <a:off x="6338312" y="1591805"/>
            <a:ext cx="633911" cy="633911"/>
          </a:xfrm>
          <a:prstGeom prst="ellipse">
            <a:avLst/>
          </a:prstGeom>
          <a:solidFill>
            <a:srgbClr val="AD7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AD7B8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5" name="文本框 14"/>
          <p:cNvSpPr txBox="1"/>
          <p:nvPr/>
        </p:nvSpPr>
        <p:spPr>
          <a:xfrm>
            <a:off x="6394004" y="1726600"/>
            <a:ext cx="51572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01</a:t>
            </a:r>
            <a:endPar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7196570" y="1690420"/>
            <a:ext cx="3187101" cy="338554"/>
          </a:xfrm>
          <a:prstGeom prst="rect">
            <a:avLst/>
          </a:prstGeom>
        </p:spPr>
        <p:txBody>
          <a:bodyPr wrap="square">
            <a:spAutoFit/>
          </a:bodyPr>
          <a:lstStyle/>
          <a:p>
            <a:pPr lvl="0">
              <a:defRPr/>
            </a:pPr>
            <a:r>
              <a:rPr kumimoji="0" lang="en-US" altLang="zh-CN" sz="1600" b="0" i="0" u="none" strike="noStrike" kern="1200" cap="none" spc="0" normalizeH="0" baseline="0" noProof="0" dirty="0">
                <a:ln>
                  <a:noFill/>
                </a:ln>
                <a:solidFill>
                  <a:srgbClr val="AD7B82"/>
                </a:solidFill>
                <a:effectLst/>
                <a:uLnTx/>
                <a:uFillTx/>
                <a:latin typeface="微软雅黑" panose="020B0503020204020204" pitchFamily="34" charset="-122"/>
                <a:ea typeface="微软雅黑" panose="020B0503020204020204" pitchFamily="34" charset="-122"/>
                <a:cs typeface="+mn-ea"/>
                <a:sym typeface="+mn-lt"/>
              </a:rPr>
              <a:t>Find</a:t>
            </a:r>
            <a:r>
              <a:rPr kumimoji="0" lang="zh-CN" altLang="en-US" sz="1600" b="0" i="0" u="none" strike="noStrike" kern="1200" cap="none" spc="0" normalizeH="0" baseline="0" noProof="0" dirty="0">
                <a:ln>
                  <a:noFill/>
                </a:ln>
                <a:solidFill>
                  <a:srgbClr val="AD7B82"/>
                </a:solidFill>
                <a:effectLst/>
                <a:uLnTx/>
                <a:uFillTx/>
                <a:latin typeface="微软雅黑" panose="020B0503020204020204" pitchFamily="34" charset="-122"/>
                <a:ea typeface="微软雅黑" panose="020B0503020204020204" pitchFamily="34" charset="-122"/>
                <a:cs typeface="+mn-ea"/>
                <a:sym typeface="+mn-lt"/>
              </a:rPr>
              <a:t> </a:t>
            </a:r>
            <a:r>
              <a:rPr kumimoji="0" lang="en-US" altLang="zh-CN" sz="1600" b="0" i="0" u="none" strike="noStrike" kern="1200" cap="none" spc="0" normalizeH="0" baseline="0" noProof="0" dirty="0">
                <a:ln>
                  <a:noFill/>
                </a:ln>
                <a:solidFill>
                  <a:srgbClr val="AD7B82"/>
                </a:solidFill>
                <a:effectLst/>
                <a:uLnTx/>
                <a:uFillTx/>
                <a:latin typeface="微软雅黑" panose="020B0503020204020204" pitchFamily="34" charset="-122"/>
                <a:ea typeface="微软雅黑" panose="020B0503020204020204" pitchFamily="34" charset="-122"/>
                <a:cs typeface="+mn-ea"/>
                <a:sym typeface="+mn-lt"/>
              </a:rPr>
              <a:t>a problem</a:t>
            </a:r>
            <a:endParaRPr kumimoji="0" lang="zh-CN" altLang="en-US" sz="1600" b="0" i="0" u="none" strike="noStrike" kern="1200" cap="none" spc="0" normalizeH="0" baseline="0" noProof="0" dirty="0">
              <a:ln>
                <a:noFill/>
              </a:ln>
              <a:solidFill>
                <a:srgbClr val="AD7B8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8" name="椭圆 17"/>
          <p:cNvSpPr/>
          <p:nvPr/>
        </p:nvSpPr>
        <p:spPr>
          <a:xfrm>
            <a:off x="6338312" y="2612682"/>
            <a:ext cx="633911" cy="633911"/>
          </a:xfrm>
          <a:prstGeom prst="ellipse">
            <a:avLst/>
          </a:prstGeom>
          <a:solidFill>
            <a:srgbClr val="AD7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AD7B8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9" name="文本框 18"/>
          <p:cNvSpPr txBox="1"/>
          <p:nvPr/>
        </p:nvSpPr>
        <p:spPr>
          <a:xfrm>
            <a:off x="6394004" y="2747477"/>
            <a:ext cx="51572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02</a:t>
            </a:r>
            <a:endPar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0" name="矩形 19"/>
          <p:cNvSpPr/>
          <p:nvPr/>
        </p:nvSpPr>
        <p:spPr>
          <a:xfrm>
            <a:off x="7196570" y="2629888"/>
            <a:ext cx="3187101" cy="338554"/>
          </a:xfrm>
          <a:prstGeom prst="rect">
            <a:avLst/>
          </a:prstGeom>
        </p:spPr>
        <p:txBody>
          <a:bodyPr wrap="square">
            <a:spAutoFit/>
          </a:bodyPr>
          <a:lstStyle/>
          <a:p>
            <a:pPr lvl="0">
              <a:defRPr/>
            </a:pPr>
            <a:r>
              <a:rPr kumimoji="0" lang="en-US" altLang="zh-CN" sz="1600" b="0" i="0" u="none" strike="noStrike" kern="1200" cap="none" spc="0" normalizeH="0" baseline="0" noProof="0" dirty="0">
                <a:ln>
                  <a:noFill/>
                </a:ln>
                <a:solidFill>
                  <a:srgbClr val="AD7B82"/>
                </a:solidFill>
                <a:effectLst/>
                <a:uLnTx/>
                <a:uFillTx/>
                <a:latin typeface="微软雅黑" panose="020B0503020204020204" pitchFamily="34" charset="-122"/>
                <a:ea typeface="微软雅黑" panose="020B0503020204020204" pitchFamily="34" charset="-122"/>
                <a:cs typeface="+mn-ea"/>
                <a:sym typeface="+mn-lt"/>
              </a:rPr>
              <a:t>Analyze previous approaches</a:t>
            </a:r>
            <a:endParaRPr kumimoji="0" lang="zh-CN" altLang="en-US" sz="1600" b="0" i="0" u="none" strike="noStrike" kern="1200" cap="none" spc="0" normalizeH="0" baseline="0" noProof="0" dirty="0">
              <a:ln>
                <a:noFill/>
              </a:ln>
              <a:solidFill>
                <a:srgbClr val="AD7B8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2" name="椭圆 21"/>
          <p:cNvSpPr/>
          <p:nvPr/>
        </p:nvSpPr>
        <p:spPr>
          <a:xfrm>
            <a:off x="6338312" y="3770049"/>
            <a:ext cx="633911" cy="633911"/>
          </a:xfrm>
          <a:prstGeom prst="ellipse">
            <a:avLst/>
          </a:prstGeom>
          <a:solidFill>
            <a:srgbClr val="AD7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AD7B8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3" name="文本框 22"/>
          <p:cNvSpPr txBox="1"/>
          <p:nvPr/>
        </p:nvSpPr>
        <p:spPr>
          <a:xfrm>
            <a:off x="6394004" y="3904844"/>
            <a:ext cx="51572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03</a:t>
            </a:r>
            <a:endPar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4" name="矩形 23"/>
          <p:cNvSpPr/>
          <p:nvPr/>
        </p:nvSpPr>
        <p:spPr>
          <a:xfrm>
            <a:off x="7229580" y="3896287"/>
            <a:ext cx="3187101" cy="338554"/>
          </a:xfrm>
          <a:prstGeom prst="rect">
            <a:avLst/>
          </a:prstGeom>
        </p:spPr>
        <p:txBody>
          <a:bodyPr wrap="square">
            <a:spAutoFit/>
          </a:bodyPr>
          <a:lstStyle/>
          <a:p>
            <a:pPr lvl="0">
              <a:defRPr/>
            </a:pPr>
            <a:r>
              <a:rPr lang="en-US" altLang="zh-CN" sz="1600" dirty="0">
                <a:solidFill>
                  <a:srgbClr val="AD7B82"/>
                </a:solidFill>
                <a:latin typeface="微软雅黑" panose="020B0503020204020204" pitchFamily="34" charset="-122"/>
                <a:ea typeface="微软雅黑" panose="020B0503020204020204" pitchFamily="34" charset="-122"/>
                <a:cs typeface="+mn-ea"/>
                <a:sym typeface="+mn-lt"/>
              </a:rPr>
              <a:t>Modeling new methodology</a:t>
            </a:r>
            <a:endParaRPr kumimoji="0" lang="zh-CN" altLang="en-US" sz="1600" b="0" i="0" u="none" strike="noStrike" kern="1200" cap="none" spc="0" normalizeH="0" baseline="0" noProof="0" dirty="0">
              <a:ln>
                <a:noFill/>
              </a:ln>
              <a:solidFill>
                <a:srgbClr val="AD7B8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6" name="椭圆 25"/>
          <p:cNvSpPr/>
          <p:nvPr/>
        </p:nvSpPr>
        <p:spPr>
          <a:xfrm>
            <a:off x="6375550" y="4745714"/>
            <a:ext cx="633911" cy="633911"/>
          </a:xfrm>
          <a:prstGeom prst="ellipse">
            <a:avLst/>
          </a:prstGeom>
          <a:solidFill>
            <a:srgbClr val="AD7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AD7B8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7" name="文本框 26"/>
          <p:cNvSpPr txBox="1"/>
          <p:nvPr/>
        </p:nvSpPr>
        <p:spPr>
          <a:xfrm>
            <a:off x="6431242" y="4880510"/>
            <a:ext cx="51572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04</a:t>
            </a:r>
            <a:endPar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8" name="矩形 27"/>
          <p:cNvSpPr/>
          <p:nvPr/>
        </p:nvSpPr>
        <p:spPr>
          <a:xfrm>
            <a:off x="7266818" y="4924526"/>
            <a:ext cx="3187101" cy="338554"/>
          </a:xfrm>
          <a:prstGeom prst="rect">
            <a:avLst/>
          </a:prstGeom>
        </p:spPr>
        <p:txBody>
          <a:bodyPr wrap="square">
            <a:spAutoFit/>
          </a:bodyPr>
          <a:lstStyle/>
          <a:p>
            <a:pPr lvl="0">
              <a:defRPr/>
            </a:pPr>
            <a:r>
              <a:rPr kumimoji="0" lang="en-US" altLang="zh-CN" sz="1600" b="0" i="0" u="none" strike="noStrike" kern="1200" cap="none" spc="0" normalizeH="0" baseline="0" noProof="0" dirty="0">
                <a:ln>
                  <a:noFill/>
                </a:ln>
                <a:solidFill>
                  <a:srgbClr val="AD7B82"/>
                </a:solidFill>
                <a:effectLst/>
                <a:uLnTx/>
                <a:uFillTx/>
                <a:latin typeface="微软雅黑" panose="020B0503020204020204" pitchFamily="34" charset="-122"/>
                <a:ea typeface="微软雅黑" panose="020B0503020204020204" pitchFamily="34" charset="-122"/>
                <a:cs typeface="+mn-ea"/>
                <a:sym typeface="+mn-lt"/>
              </a:rPr>
              <a:t>Analyzing data</a:t>
            </a:r>
            <a:endParaRPr kumimoji="0" lang="zh-CN" altLang="en-US" sz="1600" b="0" i="0" u="none" strike="noStrike" kern="1200" cap="none" spc="0" normalizeH="0" baseline="0" noProof="0" dirty="0">
              <a:ln>
                <a:noFill/>
              </a:ln>
              <a:solidFill>
                <a:srgbClr val="AD7B8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9" name="椭圆 28">
            <a:extLst>
              <a:ext uri="{FF2B5EF4-FFF2-40B4-BE49-F238E27FC236}">
                <a16:creationId xmlns:a16="http://schemas.microsoft.com/office/drawing/2014/main" id="{2A387FE3-62EB-1D48-83E4-730D59933378}"/>
              </a:ext>
            </a:extLst>
          </p:cNvPr>
          <p:cNvSpPr/>
          <p:nvPr/>
        </p:nvSpPr>
        <p:spPr>
          <a:xfrm>
            <a:off x="6394004" y="5791493"/>
            <a:ext cx="633911" cy="633911"/>
          </a:xfrm>
          <a:prstGeom prst="ellipse">
            <a:avLst/>
          </a:prstGeom>
          <a:solidFill>
            <a:srgbClr val="AD7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AD7B8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0" name="文本框 29">
            <a:extLst>
              <a:ext uri="{FF2B5EF4-FFF2-40B4-BE49-F238E27FC236}">
                <a16:creationId xmlns:a16="http://schemas.microsoft.com/office/drawing/2014/main" id="{4553DBB4-32ED-0949-B5C6-8697A10F97FC}"/>
              </a:ext>
            </a:extLst>
          </p:cNvPr>
          <p:cNvSpPr txBox="1"/>
          <p:nvPr/>
        </p:nvSpPr>
        <p:spPr>
          <a:xfrm>
            <a:off x="6449696" y="5926289"/>
            <a:ext cx="51572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05</a:t>
            </a:r>
            <a:endPar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 name="矩形 30">
            <a:extLst>
              <a:ext uri="{FF2B5EF4-FFF2-40B4-BE49-F238E27FC236}">
                <a16:creationId xmlns:a16="http://schemas.microsoft.com/office/drawing/2014/main" id="{315663B9-0246-364C-8B27-403F32380829}"/>
              </a:ext>
            </a:extLst>
          </p:cNvPr>
          <p:cNvSpPr/>
          <p:nvPr/>
        </p:nvSpPr>
        <p:spPr>
          <a:xfrm>
            <a:off x="7285272" y="5970305"/>
            <a:ext cx="3187101" cy="338554"/>
          </a:xfrm>
          <a:prstGeom prst="rect">
            <a:avLst/>
          </a:prstGeom>
        </p:spPr>
        <p:txBody>
          <a:bodyPr wrap="square">
            <a:spAutoFit/>
          </a:bodyPr>
          <a:lstStyle/>
          <a:p>
            <a:pPr lvl="0">
              <a:defRPr/>
            </a:pPr>
            <a:r>
              <a:rPr lang="en-US" altLang="zh-CN" sz="1600" dirty="0">
                <a:solidFill>
                  <a:srgbClr val="AD7B82"/>
                </a:solidFill>
                <a:latin typeface="微软雅黑" panose="020B0503020204020204" pitchFamily="34" charset="-122"/>
                <a:ea typeface="微软雅黑" panose="020B0503020204020204" pitchFamily="34" charset="-122"/>
                <a:cs typeface="+mn-ea"/>
                <a:sym typeface="+mn-lt"/>
              </a:rPr>
              <a:t>Visualization</a:t>
            </a:r>
            <a:endParaRPr kumimoji="0" lang="zh-CN" altLang="en-US" sz="1600" b="0" i="0" u="none" strike="noStrike" kern="1200" cap="none" spc="0" normalizeH="0" baseline="0" noProof="0" dirty="0">
              <a:ln>
                <a:noFill/>
              </a:ln>
              <a:solidFill>
                <a:srgbClr val="AD7B82"/>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538850" y="317625"/>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195745" y="1614338"/>
            <a:ext cx="8060105" cy="4893647"/>
          </a:xfrm>
          <a:prstGeom prst="rect">
            <a:avLst/>
          </a:prstGeom>
          <a:noFill/>
        </p:spPr>
        <p:txBody>
          <a:bodyPr wrap="square" rtlCol="0">
            <a:spAutoFit/>
          </a:bodyPr>
          <a:lstStyle/>
          <a:p>
            <a:r>
              <a:rPr lang="en-US" altLang="zh-CN" b="1" dirty="0"/>
              <a:t>Modeling with random forest algorithm</a:t>
            </a:r>
            <a:endParaRPr lang="zh-CN" altLang="zh-CN" b="1" dirty="0"/>
          </a:p>
          <a:p>
            <a:r>
              <a:rPr lang="en-US" altLang="zh-CN" dirty="0"/>
              <a:t>Model explanation</a:t>
            </a:r>
            <a:endParaRPr lang="zh-CN" altLang="zh-CN" dirty="0"/>
          </a:p>
          <a:p>
            <a:r>
              <a:rPr lang="en-US" altLang="zh-CN" dirty="0" err="1"/>
              <a:t>model_casual</a:t>
            </a:r>
            <a:r>
              <a:rPr lang="en-US" altLang="zh-CN" dirty="0"/>
              <a:t>: Random Forest models that use meteorological characteristics, time training to predict </a:t>
            </a:r>
            <a:r>
              <a:rPr lang="en-US" altLang="zh-CN" u="sng" dirty="0"/>
              <a:t>casual</a:t>
            </a:r>
            <a:r>
              <a:rPr lang="en-US" altLang="zh-CN" dirty="0"/>
              <a:t> values.</a:t>
            </a:r>
            <a:endParaRPr lang="zh-CN" altLang="zh-CN" dirty="0"/>
          </a:p>
          <a:p>
            <a:r>
              <a:rPr lang="en-US" altLang="zh-CN" dirty="0" err="1"/>
              <a:t>model_registered</a:t>
            </a:r>
            <a:r>
              <a:rPr lang="en-US" altLang="zh-CN" dirty="0"/>
              <a:t>: Random Forest models that use meteorological characteristics, time training to predict </a:t>
            </a:r>
            <a:r>
              <a:rPr lang="en-US" altLang="zh-CN" u="sng" dirty="0"/>
              <a:t>registered</a:t>
            </a:r>
            <a:r>
              <a:rPr lang="en-US" altLang="zh-CN" dirty="0"/>
              <a:t> values.</a:t>
            </a:r>
            <a:endParaRPr lang="zh-CN" altLang="zh-CN" dirty="0"/>
          </a:p>
          <a:p>
            <a:r>
              <a:rPr lang="en-US" altLang="zh-CN" dirty="0" err="1"/>
              <a:t>model_count</a:t>
            </a:r>
            <a:r>
              <a:rPr lang="en-US" altLang="zh-CN" dirty="0"/>
              <a:t>: Random Forest models that use meteorological characteristics, time training to predict </a:t>
            </a:r>
            <a:r>
              <a:rPr lang="en-US" altLang="zh-CN" u="sng" dirty="0"/>
              <a:t>count</a:t>
            </a:r>
            <a:r>
              <a:rPr lang="en-US" altLang="zh-CN" dirty="0"/>
              <a:t> values.</a:t>
            </a:r>
            <a:endParaRPr lang="zh-CN" altLang="zh-CN" dirty="0"/>
          </a:p>
          <a:p>
            <a:r>
              <a:rPr lang="en-US" altLang="zh-CN" dirty="0"/>
              <a:t>Result explanation</a:t>
            </a:r>
            <a:endParaRPr lang="zh-CN" altLang="zh-CN" dirty="0"/>
          </a:p>
          <a:p>
            <a:r>
              <a:rPr lang="en-US" altLang="zh-CN" dirty="0"/>
              <a:t>The trained model was used to fill the three fields casual, registered and count in the test data set, and the final scatter chart was drawn as follows. The final result is a 3-row, 12-column diagram. The first line shows a predicted scatter chart for casual results for all months, the second line shows a predicted scatter chart for registered results and the third line shows a predicted scatter chart for count results. We found that the predicted results were consistent with the distribution characteristics of the training data set</a:t>
            </a:r>
            <a:endParaRPr lang="zh-CN" altLang="zh-CN" dirty="0"/>
          </a:p>
          <a:p>
            <a:endParaRPr lang="zh-CN" altLang="zh-CN" sz="2400" dirty="0"/>
          </a:p>
        </p:txBody>
      </p:sp>
      <p:sp>
        <p:nvSpPr>
          <p:cNvPr id="23" name="PA_文本框 2"/>
          <p:cNvSpPr txBox="1"/>
          <p:nvPr>
            <p:custDataLst>
              <p:tags r:id="rId1"/>
            </p:custDataLst>
          </p:nvPr>
        </p:nvSpPr>
        <p:spPr>
          <a:xfrm>
            <a:off x="510814" y="494311"/>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5: Visualization</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spTree>
    <p:extLst>
      <p:ext uri="{BB962C8B-B14F-4D97-AF65-F5344CB8AC3E}">
        <p14:creationId xmlns:p14="http://schemas.microsoft.com/office/powerpoint/2010/main" val="4466110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538850" y="317625"/>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195745" y="1614338"/>
            <a:ext cx="8060105" cy="738664"/>
          </a:xfrm>
          <a:prstGeom prst="rect">
            <a:avLst/>
          </a:prstGeom>
          <a:noFill/>
        </p:spPr>
        <p:txBody>
          <a:bodyPr wrap="square" rtlCol="0">
            <a:spAutoFit/>
          </a:bodyPr>
          <a:lstStyle/>
          <a:p>
            <a:r>
              <a:rPr lang="en-US" altLang="zh-CN" dirty="0"/>
              <a:t>Modeling with random forest algorithm</a:t>
            </a:r>
            <a:endParaRPr lang="zh-CN" altLang="zh-CN" dirty="0"/>
          </a:p>
          <a:p>
            <a:endParaRPr lang="zh-CN" altLang="zh-CN" sz="2400" dirty="0"/>
          </a:p>
        </p:txBody>
      </p:sp>
      <p:sp>
        <p:nvSpPr>
          <p:cNvPr id="23" name="PA_文本框 2"/>
          <p:cNvSpPr txBox="1"/>
          <p:nvPr>
            <p:custDataLst>
              <p:tags r:id="rId1"/>
            </p:custDataLst>
          </p:nvPr>
        </p:nvSpPr>
        <p:spPr>
          <a:xfrm>
            <a:off x="510814" y="494311"/>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5: Visualization</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11" name="图片 10">
            <a:extLst>
              <a:ext uri="{FF2B5EF4-FFF2-40B4-BE49-F238E27FC236}">
                <a16:creationId xmlns:a16="http://schemas.microsoft.com/office/drawing/2014/main" id="{67FCAB25-D25E-7B4B-810F-EF65C92A5968}"/>
              </a:ext>
            </a:extLst>
          </p:cNvPr>
          <p:cNvPicPr/>
          <p:nvPr/>
        </p:nvPicPr>
        <p:blipFill>
          <a:blip r:embed="rId6"/>
          <a:stretch>
            <a:fillRect/>
          </a:stretch>
        </p:blipFill>
        <p:spPr>
          <a:xfrm>
            <a:off x="3035935" y="2035291"/>
            <a:ext cx="6120130" cy="4314190"/>
          </a:xfrm>
          <a:prstGeom prst="rect">
            <a:avLst/>
          </a:prstGeom>
        </p:spPr>
      </p:pic>
    </p:spTree>
    <p:extLst>
      <p:ext uri="{BB962C8B-B14F-4D97-AF65-F5344CB8AC3E}">
        <p14:creationId xmlns:p14="http://schemas.microsoft.com/office/powerpoint/2010/main" val="38565039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sp>
        <p:nvSpPr>
          <p:cNvPr id="16" name="文本框 15"/>
          <p:cNvSpPr txBox="1"/>
          <p:nvPr/>
        </p:nvSpPr>
        <p:spPr>
          <a:xfrm>
            <a:off x="3270067" y="2231886"/>
            <a:ext cx="5920263" cy="2123658"/>
          </a:xfrm>
          <a:prstGeom prst="rect">
            <a:avLst/>
          </a:prstGeom>
          <a:noFill/>
        </p:spPr>
        <p:txBody>
          <a:bodyPr wrap="square" rtlCol="0">
            <a:spAutoFit/>
          </a:bodyPr>
          <a:lstStyle/>
          <a:p>
            <a:pPr algn="ctr"/>
            <a:r>
              <a:rPr lang="en-US" altLang="zh-CN" sz="6600" dirty="0">
                <a:gradFill>
                  <a:gsLst>
                    <a:gs pos="50000">
                      <a:srgbClr val="AD7B82">
                        <a:alpha val="80000"/>
                      </a:srgbClr>
                    </a:gs>
                    <a:gs pos="14000">
                      <a:srgbClr val="AD7B82"/>
                    </a:gs>
                    <a:gs pos="93000">
                      <a:srgbClr val="AD7B82">
                        <a:alpha val="0"/>
                      </a:srgbClr>
                    </a:gs>
                  </a:gsLst>
                  <a:lin ang="5400000" scaled="1"/>
                </a:gradFill>
                <a:latin typeface="方正悠宋体加粗" panose="02010600010101010101" charset="-122"/>
                <a:ea typeface="方正悠宋体加粗" panose="02010600010101010101" charset="-122"/>
              </a:rPr>
              <a:t>Thank you for watching</a:t>
            </a:r>
            <a:endParaRPr lang="zh-CN" altLang="en-US" sz="6600" dirty="0">
              <a:gradFill>
                <a:gsLst>
                  <a:gs pos="50000">
                    <a:srgbClr val="AD7B82">
                      <a:alpha val="80000"/>
                    </a:srgbClr>
                  </a:gs>
                  <a:gs pos="14000">
                    <a:srgbClr val="AD7B82"/>
                  </a:gs>
                  <a:gs pos="93000">
                    <a:srgbClr val="AD7B82">
                      <a:alpha val="0"/>
                    </a:srgbClr>
                  </a:gs>
                </a:gsLst>
                <a:lin ang="5400000" scaled="1"/>
              </a:gradFill>
              <a:latin typeface="方正悠宋体加粗" panose="02010600010101010101" charset="-122"/>
              <a:ea typeface="方正悠宋体加粗" panose="02010600010101010101" charset="-122"/>
            </a:endParaRPr>
          </a:p>
        </p:txBody>
      </p:sp>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4"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822706" y="2839130"/>
            <a:ext cx="8060105" cy="1569660"/>
          </a:xfrm>
          <a:prstGeom prst="rect">
            <a:avLst/>
          </a:prstGeom>
          <a:noFill/>
        </p:spPr>
        <p:txBody>
          <a:bodyPr wrap="square" rtlCol="0">
            <a:spAutoFit/>
          </a:bodyPr>
          <a:lstStyle/>
          <a:p>
            <a:r>
              <a:rPr lang="en-US" altLang="zh-CN" sz="2400" dirty="0"/>
              <a:t>Find a problem (Research target):</a:t>
            </a:r>
            <a:endParaRPr lang="zh-CN" altLang="zh-CN" sz="2400" dirty="0"/>
          </a:p>
          <a:p>
            <a:r>
              <a:rPr lang="en-US" altLang="zh-CN" sz="2400" dirty="0"/>
              <a:t>We wanted to find out what factors affect the number of bikes shared.</a:t>
            </a:r>
          </a:p>
          <a:p>
            <a:endParaRPr lang="zh-CN" altLang="zh-CN" sz="2400" dirty="0"/>
          </a:p>
        </p:txBody>
      </p:sp>
      <p:sp>
        <p:nvSpPr>
          <p:cNvPr id="23" name="PA_文本框 2"/>
          <p:cNvSpPr txBox="1"/>
          <p:nvPr>
            <p:custDataLst>
              <p:tags r:id="rId1"/>
            </p:custDataLst>
          </p:nvPr>
        </p:nvSpPr>
        <p:spPr>
          <a:xfrm>
            <a:off x="327078" y="173627"/>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1: Find a problem</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319205" y="962316"/>
            <a:ext cx="7373336" cy="2123658"/>
          </a:xfrm>
          <a:prstGeom prst="rect">
            <a:avLst/>
          </a:prstGeom>
          <a:noFill/>
        </p:spPr>
        <p:txBody>
          <a:bodyPr wrap="square" rtlCol="0">
            <a:spAutoFit/>
          </a:bodyPr>
          <a:lstStyle/>
          <a:p>
            <a:r>
              <a:rPr lang="en-US" altLang="zh-CN" dirty="0"/>
              <a:t>Source of code: </a:t>
            </a:r>
            <a:r>
              <a:rPr lang="en-US" altLang="zh-CN" u="sng" dirty="0">
                <a:hlinkClick r:id="rId6"/>
              </a:rPr>
              <a:t>https://www.kaggle.com/deeprajbasu/exploringbikesharingdata</a:t>
            </a:r>
            <a:endParaRPr lang="zh-CN" altLang="zh-CN" dirty="0"/>
          </a:p>
          <a:p>
            <a:r>
              <a:rPr lang="en-US" altLang="zh-CN" dirty="0"/>
              <a:t>DEEPRAJ BASU uploaded 2 years ago</a:t>
            </a:r>
            <a:endParaRPr lang="zh-CN" altLang="zh-CN" dirty="0"/>
          </a:p>
          <a:p>
            <a:r>
              <a:rPr lang="en-US" altLang="zh-CN" dirty="0"/>
              <a:t>Step1: The author used separate statistics of seasons, holidays, working days, weather, windspeed and temperature to make charts. There are some examples. </a:t>
            </a:r>
            <a:endParaRPr lang="zh-CN" altLang="zh-CN" dirty="0"/>
          </a:p>
          <a:p>
            <a:endParaRPr lang="zh-CN" altLang="zh-CN" sz="2400" dirty="0"/>
          </a:p>
        </p:txBody>
      </p:sp>
      <p:sp>
        <p:nvSpPr>
          <p:cNvPr id="23" name="PA_文本框 2"/>
          <p:cNvSpPr txBox="1"/>
          <p:nvPr>
            <p:custDataLst>
              <p:tags r:id="rId1"/>
            </p:custDataLst>
          </p:nvPr>
        </p:nvSpPr>
        <p:spPr>
          <a:xfrm>
            <a:off x="0" y="95950"/>
            <a:ext cx="9455727" cy="1790042"/>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2: </a:t>
            </a:r>
            <a:r>
              <a:rPr lang="en-US" altLang="zh-CN" sz="4800" b="0" dirty="0">
                <a:solidFill>
                  <a:srgbClr val="AD7B82"/>
                </a:solidFill>
                <a:latin typeface="微软雅黑" panose="020B0503020204020204" pitchFamily="34" charset="-122"/>
                <a:cs typeface="+mn-ea"/>
                <a:sym typeface="+mn-lt"/>
              </a:rPr>
              <a:t>Analyze previous approaches</a:t>
            </a:r>
            <a:endParaRPr lang="zh-CN" altLang="en-US" sz="4800" b="0" dirty="0">
              <a:solidFill>
                <a:srgbClr val="AD7B82"/>
              </a:solidFill>
              <a:latin typeface="微软雅黑" panose="020B0503020204020204" pitchFamily="34" charset="-122"/>
              <a:cs typeface="+mn-ea"/>
              <a:sym typeface="+mn-lt"/>
            </a:endParaRPr>
          </a:p>
          <a:p>
            <a:pPr algn="ct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3" name="图片 2">
            <a:extLst>
              <a:ext uri="{FF2B5EF4-FFF2-40B4-BE49-F238E27FC236}">
                <a16:creationId xmlns:a16="http://schemas.microsoft.com/office/drawing/2014/main" id="{3F00C270-0EEE-2744-B22E-2F97A5DD5A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29768" y="2465807"/>
            <a:ext cx="3850397" cy="3850397"/>
          </a:xfrm>
          <a:prstGeom prst="rect">
            <a:avLst/>
          </a:prstGeom>
        </p:spPr>
      </p:pic>
    </p:spTree>
    <p:extLst>
      <p:ext uri="{BB962C8B-B14F-4D97-AF65-F5344CB8AC3E}">
        <p14:creationId xmlns:p14="http://schemas.microsoft.com/office/powerpoint/2010/main" val="35168023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364048" y="1669333"/>
            <a:ext cx="7373336" cy="738664"/>
          </a:xfrm>
          <a:prstGeom prst="rect">
            <a:avLst/>
          </a:prstGeom>
          <a:noFill/>
        </p:spPr>
        <p:txBody>
          <a:bodyPr wrap="square" rtlCol="0">
            <a:spAutoFit/>
          </a:bodyPr>
          <a:lstStyle/>
          <a:p>
            <a:r>
              <a:rPr lang="en-US" altLang="zh-CN" dirty="0"/>
              <a:t>Integrated data graph result</a:t>
            </a:r>
            <a:endParaRPr lang="zh-CN" altLang="zh-CN" dirty="0"/>
          </a:p>
          <a:p>
            <a:endParaRPr lang="zh-CN" altLang="zh-CN" sz="2400" dirty="0"/>
          </a:p>
        </p:txBody>
      </p:sp>
      <p:sp>
        <p:nvSpPr>
          <p:cNvPr id="23" name="PA_文本框 2"/>
          <p:cNvSpPr txBox="1"/>
          <p:nvPr>
            <p:custDataLst>
              <p:tags r:id="rId1"/>
            </p:custDataLst>
          </p:nvPr>
        </p:nvSpPr>
        <p:spPr>
          <a:xfrm>
            <a:off x="0" y="95950"/>
            <a:ext cx="9455727" cy="1790042"/>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2: </a:t>
            </a:r>
            <a:r>
              <a:rPr lang="en-US" altLang="zh-CN" sz="4800" b="0" dirty="0">
                <a:solidFill>
                  <a:srgbClr val="AD7B82"/>
                </a:solidFill>
                <a:latin typeface="微软雅黑" panose="020B0503020204020204" pitchFamily="34" charset="-122"/>
                <a:cs typeface="+mn-ea"/>
                <a:sym typeface="+mn-lt"/>
              </a:rPr>
              <a:t>Analyze previous approaches</a:t>
            </a:r>
            <a:endParaRPr lang="zh-CN" altLang="en-US" sz="4800" b="0" dirty="0">
              <a:solidFill>
                <a:srgbClr val="AD7B82"/>
              </a:solidFill>
              <a:latin typeface="微软雅黑" panose="020B0503020204020204" pitchFamily="34" charset="-122"/>
              <a:cs typeface="+mn-ea"/>
              <a:sym typeface="+mn-lt"/>
            </a:endParaRPr>
          </a:p>
          <a:p>
            <a:pPr algn="ct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4" name="图片 3">
            <a:extLst>
              <a:ext uri="{FF2B5EF4-FFF2-40B4-BE49-F238E27FC236}">
                <a16:creationId xmlns:a16="http://schemas.microsoft.com/office/drawing/2014/main" id="{91959EFE-5AF1-DC4E-8D69-15FCDF7D3B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104" y="2983874"/>
            <a:ext cx="11489635" cy="2589877"/>
          </a:xfrm>
          <a:prstGeom prst="rect">
            <a:avLst/>
          </a:prstGeom>
        </p:spPr>
      </p:pic>
    </p:spTree>
    <p:extLst>
      <p:ext uri="{BB962C8B-B14F-4D97-AF65-F5344CB8AC3E}">
        <p14:creationId xmlns:p14="http://schemas.microsoft.com/office/powerpoint/2010/main" val="38225632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195745" y="1536553"/>
            <a:ext cx="7373336" cy="1015663"/>
          </a:xfrm>
          <a:prstGeom prst="rect">
            <a:avLst/>
          </a:prstGeom>
          <a:noFill/>
        </p:spPr>
        <p:txBody>
          <a:bodyPr wrap="square" rtlCol="0">
            <a:spAutoFit/>
          </a:bodyPr>
          <a:lstStyle/>
          <a:p>
            <a:r>
              <a:rPr lang="en-US" altLang="zh-CN" dirty="0"/>
              <a:t>Step2: Use </a:t>
            </a:r>
            <a:r>
              <a:rPr lang="en-US" altLang="zh-CN" dirty="0" err="1"/>
              <a:t>Pandas_profiling</a:t>
            </a:r>
            <a:r>
              <a:rPr lang="en-US" altLang="zh-CN" dirty="0"/>
              <a:t> to exploring data</a:t>
            </a:r>
            <a:endParaRPr lang="zh-CN" altLang="zh-CN" dirty="0"/>
          </a:p>
          <a:p>
            <a:endParaRPr lang="zh-CN" altLang="zh-CN" dirty="0"/>
          </a:p>
          <a:p>
            <a:endParaRPr lang="zh-CN" altLang="zh-CN" sz="2400" dirty="0"/>
          </a:p>
        </p:txBody>
      </p:sp>
      <p:sp>
        <p:nvSpPr>
          <p:cNvPr id="23" name="PA_文本框 2"/>
          <p:cNvSpPr txBox="1"/>
          <p:nvPr>
            <p:custDataLst>
              <p:tags r:id="rId1"/>
            </p:custDataLst>
          </p:nvPr>
        </p:nvSpPr>
        <p:spPr>
          <a:xfrm>
            <a:off x="0" y="95950"/>
            <a:ext cx="9455727" cy="1790042"/>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2: </a:t>
            </a:r>
            <a:r>
              <a:rPr lang="en-US" altLang="zh-CN" sz="4800" b="0" dirty="0">
                <a:solidFill>
                  <a:srgbClr val="AD7B82"/>
                </a:solidFill>
                <a:latin typeface="微软雅黑" panose="020B0503020204020204" pitchFamily="34" charset="-122"/>
                <a:cs typeface="+mn-ea"/>
                <a:sym typeface="+mn-lt"/>
              </a:rPr>
              <a:t>Analyze previous approaches</a:t>
            </a:r>
            <a:endParaRPr lang="zh-CN" altLang="en-US" sz="4800" b="0" dirty="0">
              <a:solidFill>
                <a:srgbClr val="AD7B82"/>
              </a:solidFill>
              <a:latin typeface="微软雅黑" panose="020B0503020204020204" pitchFamily="34" charset="-122"/>
              <a:cs typeface="+mn-ea"/>
              <a:sym typeface="+mn-lt"/>
            </a:endParaRPr>
          </a:p>
          <a:p>
            <a:pPr algn="ct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12" name="officeArt object" descr="图像">
            <a:extLst>
              <a:ext uri="{FF2B5EF4-FFF2-40B4-BE49-F238E27FC236}">
                <a16:creationId xmlns:a16="http://schemas.microsoft.com/office/drawing/2014/main" id="{CFF548F5-E909-6D40-BDCC-88958FC98B9E}"/>
              </a:ext>
            </a:extLst>
          </p:cNvPr>
          <p:cNvPicPr/>
          <p:nvPr/>
        </p:nvPicPr>
        <p:blipFill>
          <a:blip r:embed="rId6"/>
          <a:stretch>
            <a:fillRect/>
          </a:stretch>
        </p:blipFill>
        <p:spPr>
          <a:xfrm>
            <a:off x="3266983" y="2501893"/>
            <a:ext cx="5515244" cy="3664197"/>
          </a:xfrm>
          <a:prstGeom prst="rect">
            <a:avLst/>
          </a:prstGeom>
          <a:ln w="12700" cap="flat">
            <a:noFill/>
            <a:miter lim="400000"/>
          </a:ln>
          <a:effectLst/>
        </p:spPr>
      </p:pic>
    </p:spTree>
    <p:extLst>
      <p:ext uri="{BB962C8B-B14F-4D97-AF65-F5344CB8AC3E}">
        <p14:creationId xmlns:p14="http://schemas.microsoft.com/office/powerpoint/2010/main" val="4441287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45567" y="569976"/>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636104" y="1470991"/>
            <a:ext cx="8101280" cy="1292662"/>
          </a:xfrm>
          <a:prstGeom prst="rect">
            <a:avLst/>
          </a:prstGeom>
          <a:noFill/>
        </p:spPr>
        <p:txBody>
          <a:bodyPr wrap="square" rtlCol="0">
            <a:spAutoFit/>
          </a:bodyPr>
          <a:lstStyle/>
          <a:p>
            <a:r>
              <a:rPr lang="en-US" altLang="zh-CN" dirty="0"/>
              <a:t>Step3: Visualizing the date time </a:t>
            </a:r>
            <a:endParaRPr lang="zh-CN" altLang="zh-CN" dirty="0"/>
          </a:p>
          <a:p>
            <a:r>
              <a:rPr lang="en-US" altLang="zh-CN" dirty="0"/>
              <a:t>The author used data from 2012 as a reference and hoped to get effective information from it. </a:t>
            </a:r>
            <a:endParaRPr lang="zh-CN" altLang="zh-CN" dirty="0"/>
          </a:p>
          <a:p>
            <a:endParaRPr lang="zh-CN" altLang="zh-CN" sz="2400" dirty="0"/>
          </a:p>
        </p:txBody>
      </p:sp>
      <p:sp>
        <p:nvSpPr>
          <p:cNvPr id="23" name="PA_文本框 2"/>
          <p:cNvSpPr txBox="1"/>
          <p:nvPr>
            <p:custDataLst>
              <p:tags r:id="rId1"/>
            </p:custDataLst>
          </p:nvPr>
        </p:nvSpPr>
        <p:spPr>
          <a:xfrm>
            <a:off x="0" y="95950"/>
            <a:ext cx="9455727" cy="1790042"/>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2: </a:t>
            </a:r>
            <a:r>
              <a:rPr lang="en-US" altLang="zh-CN" sz="4800" b="0" dirty="0">
                <a:solidFill>
                  <a:srgbClr val="AD7B82"/>
                </a:solidFill>
                <a:latin typeface="微软雅黑" panose="020B0503020204020204" pitchFamily="34" charset="-122"/>
                <a:cs typeface="+mn-ea"/>
                <a:sym typeface="+mn-lt"/>
              </a:rPr>
              <a:t>Analyze previous approaches</a:t>
            </a:r>
            <a:endParaRPr lang="zh-CN" altLang="en-US" sz="4800" b="0" dirty="0">
              <a:solidFill>
                <a:srgbClr val="AD7B82"/>
              </a:solidFill>
              <a:latin typeface="微软雅黑" panose="020B0503020204020204" pitchFamily="34" charset="-122"/>
              <a:cs typeface="+mn-ea"/>
              <a:sym typeface="+mn-lt"/>
            </a:endParaRPr>
          </a:p>
          <a:p>
            <a:pPr algn="ct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sp>
        <p:nvSpPr>
          <p:cNvPr id="2" name="Rectangle 2">
            <a:extLst>
              <a:ext uri="{FF2B5EF4-FFF2-40B4-BE49-F238E27FC236}">
                <a16:creationId xmlns:a16="http://schemas.microsoft.com/office/drawing/2014/main" id="{DEF51404-6938-044C-BB03-0AED7F43BA7D}"/>
              </a:ext>
            </a:extLst>
          </p:cNvPr>
          <p:cNvSpPr>
            <a:spLocks noChangeArrowheads="1"/>
          </p:cNvSpPr>
          <p:nvPr/>
        </p:nvSpPr>
        <p:spPr bwMode="auto">
          <a:xfrm>
            <a:off x="1734076" y="252482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a:ln>
                  <a:noFill/>
                </a:ln>
                <a:solidFill>
                  <a:srgbClr val="000000"/>
                </a:solidFill>
                <a:effectLst/>
                <a:latin typeface="Arial" panose="020B0604020202020204" pitchFamily="34" charset="0"/>
                <a:ea typeface="PingFang SC Regular" panose="020B0400000000000000" pitchFamily="34" charset="-122"/>
                <a:cs typeface="Arial Unicode MS" panose="020B0604020202020204" pitchFamily="34" charset="-128"/>
              </a:rPr>
              <a:t>The time in the date data is extracted in units of hours to judge the peak period of shared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pic>
        <p:nvPicPr>
          <p:cNvPr id="1025" name="officeArt object" descr="图像">
            <a:extLst>
              <a:ext uri="{FF2B5EF4-FFF2-40B4-BE49-F238E27FC236}">
                <a16:creationId xmlns:a16="http://schemas.microsoft.com/office/drawing/2014/main" id="{2A5B4642-F9EF-FF4A-9FB6-DDB4CB9E51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7726" y="3417003"/>
            <a:ext cx="6119813"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3" name="Rectangle 3">
            <a:extLst>
              <a:ext uri="{FF2B5EF4-FFF2-40B4-BE49-F238E27FC236}">
                <a16:creationId xmlns:a16="http://schemas.microsoft.com/office/drawing/2014/main" id="{2961D475-DE79-FA40-8739-1A27AE3AED0D}"/>
              </a:ext>
            </a:extLst>
          </p:cNvPr>
          <p:cNvSpPr>
            <a:spLocks noChangeArrowheads="1"/>
          </p:cNvSpPr>
          <p:nvPr/>
        </p:nvSpPr>
        <p:spPr bwMode="auto">
          <a:xfrm>
            <a:off x="1734076" y="29820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a:ln>
                  <a:noFill/>
                </a:ln>
                <a:solidFill>
                  <a:srgbClr val="000000"/>
                </a:solidFill>
                <a:effectLst/>
                <a:latin typeface="Arial" panose="020B0604020202020204" pitchFamily="34" charset="0"/>
                <a:ea typeface="PingFang SC Regular" panose="020B0400000000000000" pitchFamily="34" charset="-122"/>
                <a:cs typeface="Arial Unicode MS" panose="020B0604020202020204" pitchFamily="34" charset="-128"/>
              </a:rPr>
              <a:t>bike use.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69067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45567" y="569976"/>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636104" y="1470991"/>
            <a:ext cx="8101280" cy="1292662"/>
          </a:xfrm>
          <a:prstGeom prst="rect">
            <a:avLst/>
          </a:prstGeom>
          <a:noFill/>
        </p:spPr>
        <p:txBody>
          <a:bodyPr wrap="square" rtlCol="0">
            <a:spAutoFit/>
          </a:bodyPr>
          <a:lstStyle/>
          <a:p>
            <a:r>
              <a:rPr lang="en-US" altLang="zh-CN" dirty="0"/>
              <a:t>Step3: Visualizing the date time </a:t>
            </a:r>
            <a:endParaRPr lang="zh-CN" altLang="zh-CN" dirty="0"/>
          </a:p>
          <a:p>
            <a:r>
              <a:rPr lang="en-US" altLang="zh-CN" dirty="0"/>
              <a:t>The author used data from 2012 as a reference and hoped to get effective information from it. </a:t>
            </a:r>
            <a:endParaRPr lang="zh-CN" altLang="zh-CN" dirty="0"/>
          </a:p>
          <a:p>
            <a:endParaRPr lang="zh-CN" altLang="zh-CN" sz="2400" dirty="0"/>
          </a:p>
        </p:txBody>
      </p:sp>
      <p:sp>
        <p:nvSpPr>
          <p:cNvPr id="23" name="PA_文本框 2"/>
          <p:cNvSpPr txBox="1"/>
          <p:nvPr>
            <p:custDataLst>
              <p:tags r:id="rId1"/>
            </p:custDataLst>
          </p:nvPr>
        </p:nvSpPr>
        <p:spPr>
          <a:xfrm>
            <a:off x="0" y="95950"/>
            <a:ext cx="9455727" cy="1790042"/>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2: </a:t>
            </a:r>
            <a:r>
              <a:rPr lang="en-US" altLang="zh-CN" sz="4800" b="0" dirty="0">
                <a:solidFill>
                  <a:srgbClr val="AD7B82"/>
                </a:solidFill>
                <a:latin typeface="微软雅黑" panose="020B0503020204020204" pitchFamily="34" charset="-122"/>
                <a:cs typeface="+mn-ea"/>
                <a:sym typeface="+mn-lt"/>
              </a:rPr>
              <a:t>Analyze previous approaches</a:t>
            </a:r>
            <a:endParaRPr lang="zh-CN" altLang="en-US" sz="4800" b="0" dirty="0">
              <a:solidFill>
                <a:srgbClr val="AD7B82"/>
              </a:solidFill>
              <a:latin typeface="微软雅黑" panose="020B0503020204020204" pitchFamily="34" charset="-122"/>
              <a:cs typeface="+mn-ea"/>
              <a:sym typeface="+mn-lt"/>
            </a:endParaRPr>
          </a:p>
          <a:p>
            <a:pPr algn="ct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sp>
        <p:nvSpPr>
          <p:cNvPr id="4" name="Rectangle 2">
            <a:extLst>
              <a:ext uri="{FF2B5EF4-FFF2-40B4-BE49-F238E27FC236}">
                <a16:creationId xmlns:a16="http://schemas.microsoft.com/office/drawing/2014/main" id="{AEFF73D5-B613-FC4E-AB91-628192C63941}"/>
              </a:ext>
            </a:extLst>
          </p:cNvPr>
          <p:cNvSpPr>
            <a:spLocks noChangeArrowheads="1"/>
          </p:cNvSpPr>
          <p:nvPr/>
        </p:nvSpPr>
        <p:spPr bwMode="auto">
          <a:xfrm>
            <a:off x="1859798" y="28009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Arial" panose="020B0604020202020204" pitchFamily="34" charset="0"/>
                <a:ea typeface="PingFang SC Regular" panose="020B0400000000000000" pitchFamily="34" charset="-122"/>
                <a:cs typeface="Arial Unicode MS" panose="020B0604020202020204" pitchFamily="34" charset="-128"/>
              </a:rPr>
              <a:t>The time in the date data is extracted in monthly units to judge the peak period of shared bike use.</a:t>
            </a:r>
            <a:endParaRPr kumimoji="0" lang="en-US" altLang="zh-CN"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pic>
        <p:nvPicPr>
          <p:cNvPr id="2049" name="officeArt object" descr="图像">
            <a:extLst>
              <a:ext uri="{FF2B5EF4-FFF2-40B4-BE49-F238E27FC236}">
                <a16:creationId xmlns:a16="http://schemas.microsoft.com/office/drawing/2014/main" id="{F8B1D78C-AF73-3A4B-8A7B-F457ACF766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0377" y="3425513"/>
            <a:ext cx="5720051" cy="211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5" name="Rectangle 3">
            <a:extLst>
              <a:ext uri="{FF2B5EF4-FFF2-40B4-BE49-F238E27FC236}">
                <a16:creationId xmlns:a16="http://schemas.microsoft.com/office/drawing/2014/main" id="{71758AB1-C314-0D4B-B6BA-1AC8A0A17A1E}"/>
              </a:ext>
            </a:extLst>
          </p:cNvPr>
          <p:cNvSpPr>
            <a:spLocks noChangeArrowheads="1"/>
          </p:cNvSpPr>
          <p:nvPr/>
        </p:nvSpPr>
        <p:spPr bwMode="auto">
          <a:xfrm>
            <a:off x="2457378" y="35719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5980056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08772" y="330984"/>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202457" y="1616411"/>
            <a:ext cx="7373336" cy="2123658"/>
          </a:xfrm>
          <a:prstGeom prst="rect">
            <a:avLst/>
          </a:prstGeom>
          <a:noFill/>
        </p:spPr>
        <p:txBody>
          <a:bodyPr wrap="square" rtlCol="0">
            <a:spAutoFit/>
          </a:bodyPr>
          <a:lstStyle/>
          <a:p>
            <a:r>
              <a:rPr lang="en-US" altLang="zh-CN" dirty="0"/>
              <a:t>Convert data representations to box plots. The purpose of using a box plot is to see how the data is distributed, to see where the data is concentrated, what the characteristics of the distribution are, whether the data is concentrated on the side of the smaller value or the side of the larger value.</a:t>
            </a:r>
            <a:endParaRPr lang="zh-CN" altLang="zh-CN" dirty="0"/>
          </a:p>
          <a:p>
            <a:endParaRPr lang="zh-CN" altLang="zh-CN" dirty="0"/>
          </a:p>
          <a:p>
            <a:endParaRPr lang="zh-CN" altLang="zh-CN" sz="2400" dirty="0"/>
          </a:p>
        </p:txBody>
      </p:sp>
      <p:sp>
        <p:nvSpPr>
          <p:cNvPr id="23" name="PA_文本框 2"/>
          <p:cNvSpPr txBox="1"/>
          <p:nvPr>
            <p:custDataLst>
              <p:tags r:id="rId1"/>
            </p:custDataLst>
          </p:nvPr>
        </p:nvSpPr>
        <p:spPr>
          <a:xfrm>
            <a:off x="0" y="95950"/>
            <a:ext cx="9455727" cy="1790042"/>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2: </a:t>
            </a:r>
            <a:r>
              <a:rPr lang="en-US" altLang="zh-CN" sz="4800" b="0" dirty="0">
                <a:solidFill>
                  <a:srgbClr val="AD7B82"/>
                </a:solidFill>
                <a:latin typeface="微软雅黑" panose="020B0503020204020204" pitchFamily="34" charset="-122"/>
                <a:cs typeface="+mn-ea"/>
                <a:sym typeface="+mn-lt"/>
              </a:rPr>
              <a:t>Analyze previous approaches</a:t>
            </a:r>
            <a:endParaRPr lang="zh-CN" altLang="en-US" sz="4800" b="0" dirty="0">
              <a:solidFill>
                <a:srgbClr val="AD7B82"/>
              </a:solidFill>
              <a:latin typeface="微软雅黑" panose="020B0503020204020204" pitchFamily="34" charset="-122"/>
              <a:cs typeface="+mn-ea"/>
              <a:sym typeface="+mn-lt"/>
            </a:endParaRPr>
          </a:p>
          <a:p>
            <a:pPr algn="ct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12" name="officeArt object" descr="图像">
            <a:extLst>
              <a:ext uri="{FF2B5EF4-FFF2-40B4-BE49-F238E27FC236}">
                <a16:creationId xmlns:a16="http://schemas.microsoft.com/office/drawing/2014/main" id="{692153D3-4C79-AA43-A671-DB674F196708}"/>
              </a:ext>
            </a:extLst>
          </p:cNvPr>
          <p:cNvPicPr/>
          <p:nvPr/>
        </p:nvPicPr>
        <p:blipFill>
          <a:blip r:embed="rId6"/>
          <a:stretch>
            <a:fillRect/>
          </a:stretch>
        </p:blipFill>
        <p:spPr>
          <a:xfrm>
            <a:off x="3259822" y="3426722"/>
            <a:ext cx="5338445" cy="1889125"/>
          </a:xfrm>
          <a:prstGeom prst="rect">
            <a:avLst/>
          </a:prstGeom>
          <a:ln w="12700" cap="flat">
            <a:noFill/>
            <a:miter lim="400000"/>
          </a:ln>
          <a:effectLst/>
        </p:spPr>
      </p:pic>
    </p:spTree>
    <p:extLst>
      <p:ext uri="{BB962C8B-B14F-4D97-AF65-F5344CB8AC3E}">
        <p14:creationId xmlns:p14="http://schemas.microsoft.com/office/powerpoint/2010/main" val="23666551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1068</Words>
  <Application>Microsoft Macintosh PowerPoint</Application>
  <PresentationFormat>宽屏</PresentationFormat>
  <Paragraphs>93</Paragraphs>
  <Slides>22</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等线</vt:lpstr>
      <vt:lpstr>等线 Light</vt:lpstr>
      <vt:lpstr>方正清刻本悦宋简体</vt:lpstr>
      <vt:lpstr>方正悠宋体加粗</vt:lpstr>
      <vt:lpstr>微软雅黑</vt:lpstr>
      <vt:lpstr>PingFang SC Regular</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BMI</dc:creator>
  <cp:lastModifiedBy>Microsoft Office User</cp:lastModifiedBy>
  <cp:revision>98</cp:revision>
  <dcterms:created xsi:type="dcterms:W3CDTF">2020-11-08T08:42:00Z</dcterms:created>
  <dcterms:modified xsi:type="dcterms:W3CDTF">2021-12-12T11:33:48Z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6495A6B068824AF5887590185872D5D8</vt:lpwstr>
  </property>
</Properties>
</file>